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6"/>
  </p:notesMasterIdLst>
  <p:sldIdLst>
    <p:sldId id="487" r:id="rId2"/>
    <p:sldId id="578" r:id="rId3"/>
    <p:sldId id="640" r:id="rId4"/>
    <p:sldId id="649" r:id="rId5"/>
    <p:sldId id="488" r:id="rId6"/>
    <p:sldId id="581" r:id="rId7"/>
    <p:sldId id="588" r:id="rId8"/>
    <p:sldId id="587" r:id="rId9"/>
    <p:sldId id="582" r:id="rId10"/>
    <p:sldId id="583" r:id="rId11"/>
    <p:sldId id="593" r:id="rId12"/>
    <p:sldId id="584" r:id="rId13"/>
    <p:sldId id="585" r:id="rId14"/>
    <p:sldId id="586" r:id="rId15"/>
    <p:sldId id="589" r:id="rId16"/>
    <p:sldId id="592" r:id="rId17"/>
    <p:sldId id="594" r:id="rId18"/>
    <p:sldId id="605" r:id="rId19"/>
    <p:sldId id="606" r:id="rId20"/>
    <p:sldId id="651" r:id="rId21"/>
    <p:sldId id="652" r:id="rId22"/>
    <p:sldId id="608" r:id="rId23"/>
    <p:sldId id="653" r:id="rId24"/>
    <p:sldId id="619" r:id="rId25"/>
    <p:sldId id="620" r:id="rId26"/>
    <p:sldId id="609" r:id="rId27"/>
    <p:sldId id="610" r:id="rId28"/>
    <p:sldId id="611" r:id="rId29"/>
    <p:sldId id="612" r:id="rId30"/>
    <p:sldId id="613" r:id="rId31"/>
    <p:sldId id="614" r:id="rId32"/>
    <p:sldId id="615" r:id="rId33"/>
    <p:sldId id="616" r:id="rId34"/>
    <p:sldId id="617" r:id="rId35"/>
    <p:sldId id="621" r:id="rId36"/>
    <p:sldId id="622" r:id="rId37"/>
    <p:sldId id="627" r:id="rId38"/>
    <p:sldId id="628" r:id="rId39"/>
    <p:sldId id="623" r:id="rId40"/>
    <p:sldId id="654" r:id="rId41"/>
    <p:sldId id="624" r:id="rId42"/>
    <p:sldId id="648" r:id="rId43"/>
    <p:sldId id="597" r:id="rId44"/>
    <p:sldId id="596" r:id="rId45"/>
    <p:sldId id="645" r:id="rId46"/>
    <p:sldId id="598" r:id="rId47"/>
    <p:sldId id="599" r:id="rId48"/>
    <p:sldId id="646" r:id="rId49"/>
    <p:sldId id="601" r:id="rId50"/>
    <p:sldId id="600" r:id="rId51"/>
    <p:sldId id="603" r:id="rId52"/>
    <p:sldId id="602" r:id="rId53"/>
    <p:sldId id="626" r:id="rId54"/>
    <p:sldId id="629" r:id="rId55"/>
    <p:sldId id="633" r:id="rId56"/>
    <p:sldId id="634" r:id="rId57"/>
    <p:sldId id="632" r:id="rId58"/>
    <p:sldId id="635" r:id="rId59"/>
    <p:sldId id="655" r:id="rId60"/>
    <p:sldId id="631" r:id="rId61"/>
    <p:sldId id="630" r:id="rId62"/>
    <p:sldId id="636" r:id="rId63"/>
    <p:sldId id="637" r:id="rId64"/>
    <p:sldId id="641" r:id="rId65"/>
    <p:sldId id="642" r:id="rId66"/>
    <p:sldId id="643" r:id="rId67"/>
    <p:sldId id="644" r:id="rId68"/>
    <p:sldId id="656" r:id="rId69"/>
    <p:sldId id="657" r:id="rId70"/>
    <p:sldId id="658" r:id="rId71"/>
    <p:sldId id="659" r:id="rId72"/>
    <p:sldId id="638" r:id="rId73"/>
    <p:sldId id="639" r:id="rId74"/>
    <p:sldId id="577" r:id="rId7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AFAA0F23-20F3-41E2-91FE-BA21CEA4706E}">
          <p14:sldIdLst>
            <p14:sldId id="487"/>
            <p14:sldId id="578"/>
            <p14:sldId id="640"/>
            <p14:sldId id="649"/>
            <p14:sldId id="488"/>
          </p14:sldIdLst>
        </p14:section>
        <p14:section name="Definitions" id="{D7554E9D-B3A0-41C4-8126-873F29630488}">
          <p14:sldIdLst>
            <p14:sldId id="581"/>
            <p14:sldId id="588"/>
            <p14:sldId id="587"/>
            <p14:sldId id="582"/>
            <p14:sldId id="583"/>
            <p14:sldId id="593"/>
            <p14:sldId id="584"/>
            <p14:sldId id="585"/>
            <p14:sldId id="586"/>
            <p14:sldId id="589"/>
            <p14:sldId id="592"/>
            <p14:sldId id="594"/>
            <p14:sldId id="605"/>
            <p14:sldId id="606"/>
            <p14:sldId id="651"/>
            <p14:sldId id="652"/>
            <p14:sldId id="608"/>
          </p14:sldIdLst>
        </p14:section>
        <p14:section name="Objective Functions" id="{50003EC0-A498-4DD5-BD19-011EE5C1A2C4}">
          <p14:sldIdLst>
            <p14:sldId id="653"/>
            <p14:sldId id="619"/>
            <p14:sldId id="620"/>
            <p14:sldId id="609"/>
            <p14:sldId id="610"/>
            <p14:sldId id="611"/>
            <p14:sldId id="612"/>
            <p14:sldId id="613"/>
            <p14:sldId id="614"/>
            <p14:sldId id="615"/>
            <p14:sldId id="616"/>
          </p14:sldIdLst>
        </p14:section>
        <p14:section name="Convex optimisation" id="{F686A00A-C126-41EB-AD27-FB7ED5DA50CF}">
          <p14:sldIdLst>
            <p14:sldId id="617"/>
            <p14:sldId id="621"/>
            <p14:sldId id="622"/>
            <p14:sldId id="627"/>
            <p14:sldId id="628"/>
            <p14:sldId id="623"/>
            <p14:sldId id="654"/>
            <p14:sldId id="624"/>
          </p14:sldIdLst>
        </p14:section>
        <p14:section name="Constrained Optimisation" id="{9232D3C5-8F4D-424F-9999-EE3779AF66E1}">
          <p14:sldIdLst>
            <p14:sldId id="648"/>
            <p14:sldId id="597"/>
            <p14:sldId id="596"/>
            <p14:sldId id="645"/>
            <p14:sldId id="598"/>
            <p14:sldId id="599"/>
            <p14:sldId id="646"/>
            <p14:sldId id="601"/>
            <p14:sldId id="600"/>
            <p14:sldId id="603"/>
            <p14:sldId id="602"/>
          </p14:sldIdLst>
        </p14:section>
        <p14:section name="Iterative optimisation" id="{D3F9D310-274B-4F9C-B578-AD61BA070D3E}">
          <p14:sldIdLst>
            <p14:sldId id="626"/>
            <p14:sldId id="629"/>
            <p14:sldId id="633"/>
            <p14:sldId id="634"/>
            <p14:sldId id="632"/>
            <p14:sldId id="635"/>
            <p14:sldId id="655"/>
            <p14:sldId id="631"/>
            <p14:sldId id="630"/>
            <p14:sldId id="636"/>
            <p14:sldId id="637"/>
            <p14:sldId id="641"/>
            <p14:sldId id="642"/>
            <p14:sldId id="643"/>
            <p14:sldId id="644"/>
            <p14:sldId id="656"/>
            <p14:sldId id="657"/>
            <p14:sldId id="658"/>
            <p14:sldId id="659"/>
            <p14:sldId id="638"/>
            <p14:sldId id="639"/>
            <p14:sldId id="577"/>
          </p14:sldIdLst>
        </p14:section>
        <p14:section name="Algorithms" id="{52E53E49-D479-4786-8221-5B14247834CE}">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484" autoAdjust="0"/>
    <p:restoredTop sz="87713"/>
  </p:normalViewPr>
  <p:slideViewPr>
    <p:cSldViewPr snapToGrid="0">
      <p:cViewPr varScale="1">
        <p:scale>
          <a:sx n="62" d="100"/>
          <a:sy n="62" d="100"/>
        </p:scale>
        <p:origin x="54" y="105"/>
      </p:cViewPr>
      <p:guideLst/>
    </p:cSldViewPr>
  </p:slideViewPr>
  <p:outlineViewPr>
    <p:cViewPr>
      <p:scale>
        <a:sx n="30" d="100"/>
        <a:sy n="30" d="100"/>
      </p:scale>
      <p:origin x="0" y="0"/>
    </p:cViewPr>
  </p:outlin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viewProps" Target="viewProps.xml"/><Relationship Id="rId81"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icolas Pugeault" userId="1fb198ab-7f77-45c5-8863-126c823efc0f" providerId="ADAL" clId="{8B42B996-EAF0-42D3-9BA6-EDDC2F6172A2}"/>
    <pc:docChg chg="modSld">
      <pc:chgData name="Nicolas Pugeault" userId="1fb198ab-7f77-45c5-8863-126c823efc0f" providerId="ADAL" clId="{8B42B996-EAF0-42D3-9BA6-EDDC2F6172A2}" dt="2025-10-22T15:36:23.374" v="18" actId="14100"/>
      <pc:docMkLst>
        <pc:docMk/>
      </pc:docMkLst>
      <pc:sldChg chg="modSp mod">
        <pc:chgData name="Nicolas Pugeault" userId="1fb198ab-7f77-45c5-8863-126c823efc0f" providerId="ADAL" clId="{8B42B996-EAF0-42D3-9BA6-EDDC2F6172A2}" dt="2025-10-22T15:36:23.374" v="18" actId="14100"/>
        <pc:sldMkLst>
          <pc:docMk/>
          <pc:sldMk cId="578496686" sldId="577"/>
        </pc:sldMkLst>
        <pc:spChg chg="mod">
          <ac:chgData name="Nicolas Pugeault" userId="1fb198ab-7f77-45c5-8863-126c823efc0f" providerId="ADAL" clId="{8B42B996-EAF0-42D3-9BA6-EDDC2F6172A2}" dt="2025-10-22T15:36:23.374" v="18" actId="14100"/>
          <ac:spMkLst>
            <pc:docMk/>
            <pc:sldMk cId="578496686" sldId="577"/>
            <ac:spMk id="2" creationId="{7175F20C-468E-F742-9149-B8A5FEBC2911}"/>
          </ac:spMkLst>
        </pc:spChg>
      </pc:sldChg>
    </pc:docChg>
  </pc:docChgLst>
  <pc:docChgLst>
    <pc:chgData name="Zaiqiao Meng" userId="50586f82-4501-4afb-8de2-b309504bdaee" providerId="ADAL" clId="{A4561DE1-9A92-C14C-91EE-04CD0B790FEF}"/>
    <pc:docChg chg="undo redo custSel addSld delSld modSld sldOrd">
      <pc:chgData name="Zaiqiao Meng" userId="50586f82-4501-4afb-8de2-b309504bdaee" providerId="ADAL" clId="{A4561DE1-9A92-C14C-91EE-04CD0B790FEF}" dt="2024-10-17T16:12:08.683" v="3453" actId="2696"/>
      <pc:docMkLst>
        <pc:docMk/>
      </pc:docMkLst>
      <pc:sldChg chg="addSp delSp modSp add del mod">
        <pc:chgData name="Zaiqiao Meng" userId="50586f82-4501-4afb-8de2-b309504bdaee" providerId="ADAL" clId="{A4561DE1-9A92-C14C-91EE-04CD0B790FEF}" dt="2024-10-17T16:12:07.252" v="3452" actId="2696"/>
        <pc:sldMkLst>
          <pc:docMk/>
          <pc:sldMk cId="2951549331" sldId="318"/>
        </pc:sldMkLst>
      </pc:sldChg>
      <pc:sldChg chg="add del">
        <pc:chgData name="Zaiqiao Meng" userId="50586f82-4501-4afb-8de2-b309504bdaee" providerId="ADAL" clId="{A4561DE1-9A92-C14C-91EE-04CD0B790FEF}" dt="2024-10-17T16:12:08.683" v="3453" actId="2696"/>
        <pc:sldMkLst>
          <pc:docMk/>
          <pc:sldMk cId="1742980668" sldId="319"/>
        </pc:sldMkLst>
      </pc:sldChg>
      <pc:sldChg chg="mod modShow">
        <pc:chgData name="Zaiqiao Meng" userId="50586f82-4501-4afb-8de2-b309504bdaee" providerId="ADAL" clId="{A4561DE1-9A92-C14C-91EE-04CD0B790FEF}" dt="2024-10-11T10:50:35.436" v="1341" actId="729"/>
        <pc:sldMkLst>
          <pc:docMk/>
          <pc:sldMk cId="3757935381" sldId="488"/>
        </pc:sldMkLst>
      </pc:sldChg>
      <pc:sldChg chg="modSp mod">
        <pc:chgData name="Zaiqiao Meng" userId="50586f82-4501-4afb-8de2-b309504bdaee" providerId="ADAL" clId="{A4561DE1-9A92-C14C-91EE-04CD0B790FEF}" dt="2024-10-11T12:02:09.431" v="1379" actId="20577"/>
        <pc:sldMkLst>
          <pc:docMk/>
          <pc:sldMk cId="4044577496" sldId="578"/>
        </pc:sldMkLst>
      </pc:sldChg>
      <pc:sldChg chg="addSp delSp modSp del mod modNotesTx">
        <pc:chgData name="Zaiqiao Meng" userId="50586f82-4501-4afb-8de2-b309504bdaee" providerId="ADAL" clId="{A4561DE1-9A92-C14C-91EE-04CD0B790FEF}" dt="2024-10-10T16:04:07.258" v="1339" actId="2696"/>
        <pc:sldMkLst>
          <pc:docMk/>
          <pc:sldMk cId="1323036400" sldId="579"/>
        </pc:sldMkLst>
      </pc:sldChg>
      <pc:sldChg chg="addSp modSp add del mod">
        <pc:chgData name="Zaiqiao Meng" userId="50586f82-4501-4afb-8de2-b309504bdaee" providerId="ADAL" clId="{A4561DE1-9A92-C14C-91EE-04CD0B790FEF}" dt="2024-10-10T09:39:15.835" v="43" actId="2696"/>
        <pc:sldMkLst>
          <pc:docMk/>
          <pc:sldMk cId="2969787285" sldId="580"/>
        </pc:sldMkLst>
      </pc:sldChg>
      <pc:sldChg chg="add del">
        <pc:chgData name="Zaiqiao Meng" userId="50586f82-4501-4afb-8de2-b309504bdaee" providerId="ADAL" clId="{A4561DE1-9A92-C14C-91EE-04CD0B790FEF}" dt="2024-10-10T09:38:17.498" v="30"/>
        <pc:sldMkLst>
          <pc:docMk/>
          <pc:sldMk cId="2282415552" sldId="581"/>
        </pc:sldMkLst>
      </pc:sldChg>
      <pc:sldChg chg="addSp modSp add mod">
        <pc:chgData name="Zaiqiao Meng" userId="50586f82-4501-4afb-8de2-b309504bdaee" providerId="ADAL" clId="{A4561DE1-9A92-C14C-91EE-04CD0B790FEF}" dt="2024-10-10T11:56:23.230" v="277" actId="1076"/>
        <pc:sldMkLst>
          <pc:docMk/>
          <pc:sldMk cId="3662291664" sldId="581"/>
        </pc:sldMkLst>
      </pc:sldChg>
      <pc:sldChg chg="new del">
        <pc:chgData name="Zaiqiao Meng" userId="50586f82-4501-4afb-8de2-b309504bdaee" providerId="ADAL" clId="{A4561DE1-9A92-C14C-91EE-04CD0B790FEF}" dt="2024-10-10T09:39:13.720" v="42" actId="2696"/>
        <pc:sldMkLst>
          <pc:docMk/>
          <pc:sldMk cId="2117751059" sldId="582"/>
        </pc:sldMkLst>
      </pc:sldChg>
      <pc:sldChg chg="addSp delSp modSp new mod">
        <pc:chgData name="Zaiqiao Meng" userId="50586f82-4501-4afb-8de2-b309504bdaee" providerId="ADAL" clId="{A4561DE1-9A92-C14C-91EE-04CD0B790FEF}" dt="2024-10-10T11:43:42.443" v="60"/>
        <pc:sldMkLst>
          <pc:docMk/>
          <pc:sldMk cId="2517148948" sldId="582"/>
        </pc:sldMkLst>
      </pc:sldChg>
      <pc:sldChg chg="addSp delSp modSp new mod">
        <pc:chgData name="Zaiqiao Meng" userId="50586f82-4501-4afb-8de2-b309504bdaee" providerId="ADAL" clId="{A4561DE1-9A92-C14C-91EE-04CD0B790FEF}" dt="2024-10-16T14:47:17.880" v="3156" actId="1036"/>
        <pc:sldMkLst>
          <pc:docMk/>
          <pc:sldMk cId="14152883" sldId="583"/>
        </pc:sldMkLst>
      </pc:sldChg>
      <pc:sldChg chg="addSp modSp new mod">
        <pc:chgData name="Zaiqiao Meng" userId="50586f82-4501-4afb-8de2-b309504bdaee" providerId="ADAL" clId="{A4561DE1-9A92-C14C-91EE-04CD0B790FEF}" dt="2024-10-11T12:15:10.285" v="1380" actId="20577"/>
        <pc:sldMkLst>
          <pc:docMk/>
          <pc:sldMk cId="4130379420" sldId="584"/>
        </pc:sldMkLst>
      </pc:sldChg>
      <pc:sldChg chg="addSp modSp new mod">
        <pc:chgData name="Zaiqiao Meng" userId="50586f82-4501-4afb-8de2-b309504bdaee" providerId="ADAL" clId="{A4561DE1-9A92-C14C-91EE-04CD0B790FEF}" dt="2024-10-10T12:51:18.958" v="432" actId="790"/>
        <pc:sldMkLst>
          <pc:docMk/>
          <pc:sldMk cId="2643413566" sldId="585"/>
        </pc:sldMkLst>
      </pc:sldChg>
      <pc:sldChg chg="addSp modSp add mod">
        <pc:chgData name="Zaiqiao Meng" userId="50586f82-4501-4afb-8de2-b309504bdaee" providerId="ADAL" clId="{A4561DE1-9A92-C14C-91EE-04CD0B790FEF}" dt="2024-10-10T13:02:14.522" v="753"/>
        <pc:sldMkLst>
          <pc:docMk/>
          <pc:sldMk cId="98863134" sldId="586"/>
        </pc:sldMkLst>
      </pc:sldChg>
      <pc:sldChg chg="addSp modSp add del mod">
        <pc:chgData name="Zaiqiao Meng" userId="50586f82-4501-4afb-8de2-b309504bdaee" providerId="ADAL" clId="{A4561DE1-9A92-C14C-91EE-04CD0B790FEF}" dt="2024-10-10T12:53:00.723" v="436" actId="2696"/>
        <pc:sldMkLst>
          <pc:docMk/>
          <pc:sldMk cId="3207233007" sldId="586"/>
        </pc:sldMkLst>
      </pc:sldChg>
      <pc:sldChg chg="modSp new mod">
        <pc:chgData name="Zaiqiao Meng" userId="50586f82-4501-4afb-8de2-b309504bdaee" providerId="ADAL" clId="{A4561DE1-9A92-C14C-91EE-04CD0B790FEF}" dt="2024-10-10T13:00:56.322" v="732" actId="20577"/>
        <pc:sldMkLst>
          <pc:docMk/>
          <pc:sldMk cId="3014373294" sldId="587"/>
        </pc:sldMkLst>
      </pc:sldChg>
      <pc:sldChg chg="modSp new mod">
        <pc:chgData name="Zaiqiao Meng" userId="50586f82-4501-4afb-8de2-b309504bdaee" providerId="ADAL" clId="{A4561DE1-9A92-C14C-91EE-04CD0B790FEF}" dt="2024-10-10T13:05:58.110" v="822" actId="20577"/>
        <pc:sldMkLst>
          <pc:docMk/>
          <pc:sldMk cId="3309583529" sldId="588"/>
        </pc:sldMkLst>
      </pc:sldChg>
      <pc:sldChg chg="addSp delSp modSp add mod modClrScheme chgLayout">
        <pc:chgData name="Zaiqiao Meng" userId="50586f82-4501-4afb-8de2-b309504bdaee" providerId="ADAL" clId="{A4561DE1-9A92-C14C-91EE-04CD0B790FEF}" dt="2024-10-10T13:04:38.814" v="803" actId="20577"/>
        <pc:sldMkLst>
          <pc:docMk/>
          <pc:sldMk cId="1854290443" sldId="589"/>
        </pc:sldMkLst>
      </pc:sldChg>
      <pc:sldChg chg="addSp modSp add mod modClrScheme chgLayout">
        <pc:chgData name="Zaiqiao Meng" userId="50586f82-4501-4afb-8de2-b309504bdaee" providerId="ADAL" clId="{A4561DE1-9A92-C14C-91EE-04CD0B790FEF}" dt="2024-10-10T13:08:43.559" v="875" actId="20577"/>
        <pc:sldMkLst>
          <pc:docMk/>
          <pc:sldMk cId="2579091677" sldId="590"/>
        </pc:sldMkLst>
      </pc:sldChg>
      <pc:sldChg chg="addSp delSp modSp new mod modClrScheme chgLayout">
        <pc:chgData name="Zaiqiao Meng" userId="50586f82-4501-4afb-8de2-b309504bdaee" providerId="ADAL" clId="{A4561DE1-9A92-C14C-91EE-04CD0B790FEF}" dt="2024-10-10T15:15:44.503" v="894" actId="20577"/>
        <pc:sldMkLst>
          <pc:docMk/>
          <pc:sldMk cId="292712058" sldId="591"/>
        </pc:sldMkLst>
      </pc:sldChg>
      <pc:sldChg chg="addSp modSp new mod">
        <pc:chgData name="Zaiqiao Meng" userId="50586f82-4501-4afb-8de2-b309504bdaee" providerId="ADAL" clId="{A4561DE1-9A92-C14C-91EE-04CD0B790FEF}" dt="2024-10-10T15:22:52.592" v="1050" actId="1076"/>
        <pc:sldMkLst>
          <pc:docMk/>
          <pc:sldMk cId="4260838421" sldId="592"/>
        </pc:sldMkLst>
      </pc:sldChg>
      <pc:sldChg chg="addSp modSp new mod">
        <pc:chgData name="Zaiqiao Meng" userId="50586f82-4501-4afb-8de2-b309504bdaee" providerId="ADAL" clId="{A4561DE1-9A92-C14C-91EE-04CD0B790FEF}" dt="2024-10-16T15:48:11.106" v="3162" actId="20577"/>
        <pc:sldMkLst>
          <pc:docMk/>
          <pc:sldMk cId="771800512" sldId="593"/>
        </pc:sldMkLst>
      </pc:sldChg>
      <pc:sldChg chg="addSp modSp new mod">
        <pc:chgData name="Zaiqiao Meng" userId="50586f82-4501-4afb-8de2-b309504bdaee" providerId="ADAL" clId="{A4561DE1-9A92-C14C-91EE-04CD0B790FEF}" dt="2024-10-11T12:19:38.289" v="1518" actId="1076"/>
        <pc:sldMkLst>
          <pc:docMk/>
          <pc:sldMk cId="4077484003" sldId="594"/>
        </pc:sldMkLst>
      </pc:sldChg>
      <pc:sldChg chg="modSp new del mod">
        <pc:chgData name="Zaiqiao Meng" userId="50586f82-4501-4afb-8de2-b309504bdaee" providerId="ADAL" clId="{A4561DE1-9A92-C14C-91EE-04CD0B790FEF}" dt="2024-10-11T12:46:55.611" v="1667" actId="2696"/>
        <pc:sldMkLst>
          <pc:docMk/>
          <pc:sldMk cId="3389734434" sldId="595"/>
        </pc:sldMkLst>
      </pc:sldChg>
      <pc:sldChg chg="addSp delSp modSp new mod">
        <pc:chgData name="Zaiqiao Meng" userId="50586f82-4501-4afb-8de2-b309504bdaee" providerId="ADAL" clId="{A4561DE1-9A92-C14C-91EE-04CD0B790FEF}" dt="2024-10-16T16:05:52.308" v="3203" actId="113"/>
        <pc:sldMkLst>
          <pc:docMk/>
          <pc:sldMk cId="2916083877" sldId="596"/>
        </pc:sldMkLst>
      </pc:sldChg>
      <pc:sldChg chg="addSp modSp add mod ord">
        <pc:chgData name="Zaiqiao Meng" userId="50586f82-4501-4afb-8de2-b309504bdaee" providerId="ADAL" clId="{A4561DE1-9A92-C14C-91EE-04CD0B790FEF}" dt="2024-10-17T12:35:49.086" v="3336" actId="1076"/>
        <pc:sldMkLst>
          <pc:docMk/>
          <pc:sldMk cId="244096932" sldId="597"/>
        </pc:sldMkLst>
      </pc:sldChg>
      <pc:sldChg chg="addSp modSp new mod modClrScheme chgLayout">
        <pc:chgData name="Zaiqiao Meng" userId="50586f82-4501-4afb-8de2-b309504bdaee" providerId="ADAL" clId="{A4561DE1-9A92-C14C-91EE-04CD0B790FEF}" dt="2024-10-17T12:40:09.240" v="3350" actId="20577"/>
        <pc:sldMkLst>
          <pc:docMk/>
          <pc:sldMk cId="3158393819" sldId="598"/>
        </pc:sldMkLst>
      </pc:sldChg>
      <pc:sldChg chg="modSp add mod">
        <pc:chgData name="Zaiqiao Meng" userId="50586f82-4501-4afb-8de2-b309504bdaee" providerId="ADAL" clId="{A4561DE1-9A92-C14C-91EE-04CD0B790FEF}" dt="2024-10-16T16:09:37.146" v="3245" actId="113"/>
        <pc:sldMkLst>
          <pc:docMk/>
          <pc:sldMk cId="474854906" sldId="599"/>
        </pc:sldMkLst>
      </pc:sldChg>
      <pc:sldChg chg="addSp modSp new mod">
        <pc:chgData name="Zaiqiao Meng" userId="50586f82-4501-4afb-8de2-b309504bdaee" providerId="ADAL" clId="{A4561DE1-9A92-C14C-91EE-04CD0B790FEF}" dt="2024-10-17T12:44:39.570" v="3396" actId="20577"/>
        <pc:sldMkLst>
          <pc:docMk/>
          <pc:sldMk cId="341970804" sldId="600"/>
        </pc:sldMkLst>
      </pc:sldChg>
      <pc:sldChg chg="addSp delSp modSp new mod modClrScheme chgLayout">
        <pc:chgData name="Zaiqiao Meng" userId="50586f82-4501-4afb-8de2-b309504bdaee" providerId="ADAL" clId="{A4561DE1-9A92-C14C-91EE-04CD0B790FEF}" dt="2024-10-17T12:43:27.600" v="3389" actId="20577"/>
        <pc:sldMkLst>
          <pc:docMk/>
          <pc:sldMk cId="1344014555" sldId="601"/>
        </pc:sldMkLst>
      </pc:sldChg>
      <pc:sldChg chg="addSp delSp modSp new mod modClrScheme chgLayout">
        <pc:chgData name="Zaiqiao Meng" userId="50586f82-4501-4afb-8de2-b309504bdaee" providerId="ADAL" clId="{A4561DE1-9A92-C14C-91EE-04CD0B790FEF}" dt="2024-10-17T12:49:42.613" v="3450" actId="113"/>
        <pc:sldMkLst>
          <pc:docMk/>
          <pc:sldMk cId="4171463098" sldId="602"/>
        </pc:sldMkLst>
      </pc:sldChg>
      <pc:sldChg chg="addSp modSp add mod">
        <pc:chgData name="Zaiqiao Meng" userId="50586f82-4501-4afb-8de2-b309504bdaee" providerId="ADAL" clId="{A4561DE1-9A92-C14C-91EE-04CD0B790FEF}" dt="2024-10-16T16:19:32.905" v="3268" actId="113"/>
        <pc:sldMkLst>
          <pc:docMk/>
          <pc:sldMk cId="2593537075" sldId="603"/>
        </pc:sldMkLst>
      </pc:sldChg>
      <pc:sldChg chg="modSp add mod">
        <pc:chgData name="Zaiqiao Meng" userId="50586f82-4501-4afb-8de2-b309504bdaee" providerId="ADAL" clId="{A4561DE1-9A92-C14C-91EE-04CD0B790FEF}" dt="2024-10-11T10:54:07.617" v="1347" actId="113"/>
        <pc:sldMkLst>
          <pc:docMk/>
          <pc:sldMk cId="3731394950" sldId="604"/>
        </pc:sldMkLst>
      </pc:sldChg>
      <pc:sldChg chg="addSp modSp add mod">
        <pc:chgData name="Zaiqiao Meng" userId="50586f82-4501-4afb-8de2-b309504bdaee" providerId="ADAL" clId="{A4561DE1-9A92-C14C-91EE-04CD0B790FEF}" dt="2024-10-16T15:53:06.009" v="3163"/>
        <pc:sldMkLst>
          <pc:docMk/>
          <pc:sldMk cId="516641804" sldId="605"/>
        </pc:sldMkLst>
      </pc:sldChg>
      <pc:sldChg chg="addSp modSp new mod">
        <pc:chgData name="Zaiqiao Meng" userId="50586f82-4501-4afb-8de2-b309504bdaee" providerId="ADAL" clId="{A4561DE1-9A92-C14C-91EE-04CD0B790FEF}" dt="2024-10-11T12:39:30.633" v="1597"/>
        <pc:sldMkLst>
          <pc:docMk/>
          <pc:sldMk cId="3190072676" sldId="606"/>
        </pc:sldMkLst>
      </pc:sldChg>
      <pc:sldChg chg="addSp delSp modSp add mod">
        <pc:chgData name="Zaiqiao Meng" userId="50586f82-4501-4afb-8de2-b309504bdaee" providerId="ADAL" clId="{A4561DE1-9A92-C14C-91EE-04CD0B790FEF}" dt="2024-10-16T15:53:10.785" v="3164"/>
        <pc:sldMkLst>
          <pc:docMk/>
          <pc:sldMk cId="2857445615" sldId="607"/>
        </pc:sldMkLst>
      </pc:sldChg>
      <pc:sldChg chg="addSp delSp modSp add mod">
        <pc:chgData name="Zaiqiao Meng" userId="50586f82-4501-4afb-8de2-b309504bdaee" providerId="ADAL" clId="{A4561DE1-9A92-C14C-91EE-04CD0B790FEF}" dt="2024-10-16T15:56:50.919" v="3195" actId="20577"/>
        <pc:sldMkLst>
          <pc:docMk/>
          <pc:sldMk cId="3698780404" sldId="608"/>
        </pc:sldMkLst>
      </pc:sldChg>
      <pc:sldChg chg="addSp modSp new mod">
        <pc:chgData name="Zaiqiao Meng" userId="50586f82-4501-4afb-8de2-b309504bdaee" providerId="ADAL" clId="{A4561DE1-9A92-C14C-91EE-04CD0B790FEF}" dt="2024-10-11T12:58:22.152" v="1813"/>
        <pc:sldMkLst>
          <pc:docMk/>
          <pc:sldMk cId="1245940340" sldId="609"/>
        </pc:sldMkLst>
      </pc:sldChg>
      <pc:sldChg chg="modSp mod">
        <pc:chgData name="Zaiqiao Meng" userId="50586f82-4501-4afb-8de2-b309504bdaee" providerId="ADAL" clId="{A4561DE1-9A92-C14C-91EE-04CD0B790FEF}" dt="2024-10-17T11:39:39.806" v="3298" actId="20577"/>
        <pc:sldMkLst>
          <pc:docMk/>
          <pc:sldMk cId="3942936857" sldId="609"/>
        </pc:sldMkLst>
      </pc:sldChg>
      <pc:sldChg chg="addSp delSp modSp add mod">
        <pc:chgData name="Zaiqiao Meng" userId="50586f82-4501-4afb-8de2-b309504bdaee" providerId="ADAL" clId="{A4561DE1-9A92-C14C-91EE-04CD0B790FEF}" dt="2024-10-11T12:59:11.312" v="1821"/>
        <pc:sldMkLst>
          <pc:docMk/>
          <pc:sldMk cId="3802022247" sldId="610"/>
        </pc:sldMkLst>
      </pc:sldChg>
      <pc:sldChg chg="addSp delSp modSp add mod">
        <pc:chgData name="Zaiqiao Meng" userId="50586f82-4501-4afb-8de2-b309504bdaee" providerId="ADAL" clId="{A4561DE1-9A92-C14C-91EE-04CD0B790FEF}" dt="2024-10-11T13:01:00.370" v="1841" actId="1076"/>
        <pc:sldMkLst>
          <pc:docMk/>
          <pc:sldMk cId="2162708495" sldId="611"/>
        </pc:sldMkLst>
      </pc:sldChg>
      <pc:sldChg chg="addSp delSp modSp add">
        <pc:chgData name="Zaiqiao Meng" userId="50586f82-4501-4afb-8de2-b309504bdaee" providerId="ADAL" clId="{A4561DE1-9A92-C14C-91EE-04CD0B790FEF}" dt="2024-10-11T13:01:26.218" v="1848" actId="1076"/>
        <pc:sldMkLst>
          <pc:docMk/>
          <pc:sldMk cId="1107628206" sldId="612"/>
        </pc:sldMkLst>
      </pc:sldChg>
      <pc:sldChg chg="modSp mod">
        <pc:chgData name="Zaiqiao Meng" userId="50586f82-4501-4afb-8de2-b309504bdaee" providerId="ADAL" clId="{A4561DE1-9A92-C14C-91EE-04CD0B790FEF}" dt="2024-10-17T11:47:38.034" v="3303" actId="20577"/>
        <pc:sldMkLst>
          <pc:docMk/>
          <pc:sldMk cId="244285742" sldId="613"/>
        </pc:sldMkLst>
      </pc:sldChg>
      <pc:sldChg chg="addSp modSp new mod">
        <pc:chgData name="Zaiqiao Meng" userId="50586f82-4501-4afb-8de2-b309504bdaee" providerId="ADAL" clId="{A4561DE1-9A92-C14C-91EE-04CD0B790FEF}" dt="2024-10-11T13:04:03.123" v="1874" actId="1035"/>
        <pc:sldMkLst>
          <pc:docMk/>
          <pc:sldMk cId="2066905920" sldId="613"/>
        </pc:sldMkLst>
      </pc:sldChg>
      <pc:sldChg chg="addSp modSp new mod">
        <pc:chgData name="Zaiqiao Meng" userId="50586f82-4501-4afb-8de2-b309504bdaee" providerId="ADAL" clId="{A4561DE1-9A92-C14C-91EE-04CD0B790FEF}" dt="2024-10-11T13:05:26.728" v="1895" actId="1076"/>
        <pc:sldMkLst>
          <pc:docMk/>
          <pc:sldMk cId="2661177000" sldId="614"/>
        </pc:sldMkLst>
      </pc:sldChg>
      <pc:sldChg chg="modSp mod">
        <pc:chgData name="Zaiqiao Meng" userId="50586f82-4501-4afb-8de2-b309504bdaee" providerId="ADAL" clId="{A4561DE1-9A92-C14C-91EE-04CD0B790FEF}" dt="2024-10-17T11:48:12.709" v="3304" actId="113"/>
        <pc:sldMkLst>
          <pc:docMk/>
          <pc:sldMk cId="366101843" sldId="615"/>
        </pc:sldMkLst>
      </pc:sldChg>
      <pc:sldChg chg="addSp delSp modSp add mod">
        <pc:chgData name="Zaiqiao Meng" userId="50586f82-4501-4afb-8de2-b309504bdaee" providerId="ADAL" clId="{A4561DE1-9A92-C14C-91EE-04CD0B790FEF}" dt="2024-10-11T13:07:00.541" v="1920" actId="1076"/>
        <pc:sldMkLst>
          <pc:docMk/>
          <pc:sldMk cId="3831800068" sldId="615"/>
        </pc:sldMkLst>
      </pc:sldChg>
      <pc:sldChg chg="delSp modSp add mod">
        <pc:chgData name="Zaiqiao Meng" userId="50586f82-4501-4afb-8de2-b309504bdaee" providerId="ADAL" clId="{A4561DE1-9A92-C14C-91EE-04CD0B790FEF}" dt="2024-10-11T13:17:20.450" v="1988" actId="20577"/>
        <pc:sldMkLst>
          <pc:docMk/>
          <pc:sldMk cId="1391004854" sldId="616"/>
        </pc:sldMkLst>
      </pc:sldChg>
      <pc:sldChg chg="modSp mod">
        <pc:chgData name="Zaiqiao Meng" userId="50586f82-4501-4afb-8de2-b309504bdaee" providerId="ADAL" clId="{A4561DE1-9A92-C14C-91EE-04CD0B790FEF}" dt="2024-10-17T11:53:38.067" v="3325" actId="20577"/>
        <pc:sldMkLst>
          <pc:docMk/>
          <pc:sldMk cId="2451679856" sldId="616"/>
        </pc:sldMkLst>
      </pc:sldChg>
      <pc:sldChg chg="addSp delSp modSp new mod">
        <pc:chgData name="Zaiqiao Meng" userId="50586f82-4501-4afb-8de2-b309504bdaee" providerId="ADAL" clId="{A4561DE1-9A92-C14C-91EE-04CD0B790FEF}" dt="2024-10-11T13:44:03.979" v="2032" actId="22"/>
        <pc:sldMkLst>
          <pc:docMk/>
          <pc:sldMk cId="449094529" sldId="617"/>
        </pc:sldMkLst>
      </pc:sldChg>
      <pc:sldChg chg="modSp add mod">
        <pc:chgData name="Zaiqiao Meng" userId="50586f82-4501-4afb-8de2-b309504bdaee" providerId="ADAL" clId="{A4561DE1-9A92-C14C-91EE-04CD0B790FEF}" dt="2024-10-11T13:44:18.568" v="2037" actId="5793"/>
        <pc:sldMkLst>
          <pc:docMk/>
          <pc:sldMk cId="1402868729" sldId="618"/>
        </pc:sldMkLst>
      </pc:sldChg>
      <pc:sldChg chg="addSp modSp new mod">
        <pc:chgData name="Zaiqiao Meng" userId="50586f82-4501-4afb-8de2-b309504bdaee" providerId="ADAL" clId="{A4561DE1-9A92-C14C-91EE-04CD0B790FEF}" dt="2024-10-16T16:20:11.793" v="3269" actId="113"/>
        <pc:sldMkLst>
          <pc:docMk/>
          <pc:sldMk cId="459609149" sldId="619"/>
        </pc:sldMkLst>
      </pc:sldChg>
      <pc:sldChg chg="addSp modSp new mod">
        <pc:chgData name="Zaiqiao Meng" userId="50586f82-4501-4afb-8de2-b309504bdaee" providerId="ADAL" clId="{A4561DE1-9A92-C14C-91EE-04CD0B790FEF}" dt="2024-10-16T16:20:44.156" v="3270" actId="113"/>
        <pc:sldMkLst>
          <pc:docMk/>
          <pc:sldMk cId="3943786433" sldId="620"/>
        </pc:sldMkLst>
      </pc:sldChg>
      <pc:sldChg chg="addSp modSp new mod">
        <pc:chgData name="Zaiqiao Meng" userId="50586f82-4501-4afb-8de2-b309504bdaee" providerId="ADAL" clId="{A4561DE1-9A92-C14C-91EE-04CD0B790FEF}" dt="2024-10-11T13:48:34.338" v="2088"/>
        <pc:sldMkLst>
          <pc:docMk/>
          <pc:sldMk cId="1261608944" sldId="621"/>
        </pc:sldMkLst>
      </pc:sldChg>
      <pc:sldChg chg="addSp modSp add mod">
        <pc:chgData name="Zaiqiao Meng" userId="50586f82-4501-4afb-8de2-b309504bdaee" providerId="ADAL" clId="{A4561DE1-9A92-C14C-91EE-04CD0B790FEF}" dt="2024-10-11T13:51:41.375" v="2184" actId="1076"/>
        <pc:sldMkLst>
          <pc:docMk/>
          <pc:sldMk cId="3291862055" sldId="622"/>
        </pc:sldMkLst>
      </pc:sldChg>
      <pc:sldChg chg="addSp modSp new mod">
        <pc:chgData name="Zaiqiao Meng" userId="50586f82-4501-4afb-8de2-b309504bdaee" providerId="ADAL" clId="{A4561DE1-9A92-C14C-91EE-04CD0B790FEF}" dt="2024-10-11T13:54:06.944" v="2244" actId="1076"/>
        <pc:sldMkLst>
          <pc:docMk/>
          <pc:sldMk cId="3119080041" sldId="623"/>
        </pc:sldMkLst>
      </pc:sldChg>
      <pc:sldChg chg="addSp delSp modSp add mod">
        <pc:chgData name="Zaiqiao Meng" userId="50586f82-4501-4afb-8de2-b309504bdaee" providerId="ADAL" clId="{A4561DE1-9A92-C14C-91EE-04CD0B790FEF}" dt="2024-10-11T13:57:05.511" v="2275" actId="1076"/>
        <pc:sldMkLst>
          <pc:docMk/>
          <pc:sldMk cId="3107640067" sldId="624"/>
        </pc:sldMkLst>
      </pc:sldChg>
      <pc:sldChg chg="addSp modSp new mod">
        <pc:chgData name="Zaiqiao Meng" userId="50586f82-4501-4afb-8de2-b309504bdaee" providerId="ADAL" clId="{A4561DE1-9A92-C14C-91EE-04CD0B790FEF}" dt="2024-10-11T13:58:58.564" v="2391" actId="1076"/>
        <pc:sldMkLst>
          <pc:docMk/>
          <pc:sldMk cId="1303560260" sldId="625"/>
        </pc:sldMkLst>
      </pc:sldChg>
      <pc:sldChg chg="modSp new mod">
        <pc:chgData name="Zaiqiao Meng" userId="50586f82-4501-4afb-8de2-b309504bdaee" providerId="ADAL" clId="{A4561DE1-9A92-C14C-91EE-04CD0B790FEF}" dt="2024-10-11T16:03:05.683" v="2631" actId="27636"/>
        <pc:sldMkLst>
          <pc:docMk/>
          <pc:sldMk cId="101328478" sldId="626"/>
        </pc:sldMkLst>
      </pc:sldChg>
      <pc:sldChg chg="addSp delSp modSp new mod">
        <pc:chgData name="Zaiqiao Meng" userId="50586f82-4501-4afb-8de2-b309504bdaee" providerId="ADAL" clId="{A4561DE1-9A92-C14C-91EE-04CD0B790FEF}" dt="2024-10-11T16:00:56.347" v="2615" actId="1076"/>
        <pc:sldMkLst>
          <pc:docMk/>
          <pc:sldMk cId="769594097" sldId="627"/>
        </pc:sldMkLst>
      </pc:sldChg>
      <pc:sldChg chg="addSp delSp modSp add mod modAnim modShow">
        <pc:chgData name="Zaiqiao Meng" userId="50586f82-4501-4afb-8de2-b309504bdaee" providerId="ADAL" clId="{A4561DE1-9A92-C14C-91EE-04CD0B790FEF}" dt="2024-10-17T16:11:38.117" v="3451" actId="729"/>
        <pc:sldMkLst>
          <pc:docMk/>
          <pc:sldMk cId="895642211" sldId="628"/>
        </pc:sldMkLst>
      </pc:sldChg>
      <pc:sldChg chg="addSp modSp add mod modClrScheme chgLayout">
        <pc:chgData name="Zaiqiao Meng" userId="50586f82-4501-4afb-8de2-b309504bdaee" providerId="ADAL" clId="{A4561DE1-9A92-C14C-91EE-04CD0B790FEF}" dt="2024-10-11T16:11:07.727" v="2720"/>
        <pc:sldMkLst>
          <pc:docMk/>
          <pc:sldMk cId="1822094111" sldId="629"/>
        </pc:sldMkLst>
      </pc:sldChg>
      <pc:sldChg chg="addSp delSp modSp new mod modClrScheme chgLayout">
        <pc:chgData name="Zaiqiao Meng" userId="50586f82-4501-4afb-8de2-b309504bdaee" providerId="ADAL" clId="{A4561DE1-9A92-C14C-91EE-04CD0B790FEF}" dt="2024-10-11T16:20:11.814" v="2926" actId="1076"/>
        <pc:sldMkLst>
          <pc:docMk/>
          <pc:sldMk cId="887375758" sldId="630"/>
        </pc:sldMkLst>
      </pc:sldChg>
      <pc:sldChg chg="modSp add mod">
        <pc:chgData name="Zaiqiao Meng" userId="50586f82-4501-4afb-8de2-b309504bdaee" providerId="ADAL" clId="{A4561DE1-9A92-C14C-91EE-04CD0B790FEF}" dt="2024-10-11T16:19:22.479" v="2915" actId="5793"/>
        <pc:sldMkLst>
          <pc:docMk/>
          <pc:sldMk cId="2180802809" sldId="631"/>
        </pc:sldMkLst>
      </pc:sldChg>
      <pc:sldChg chg="modSp add mod">
        <pc:chgData name="Zaiqiao Meng" userId="50586f82-4501-4afb-8de2-b309504bdaee" providerId="ADAL" clId="{A4561DE1-9A92-C14C-91EE-04CD0B790FEF}" dt="2024-10-11T16:16:27.863" v="2878"/>
        <pc:sldMkLst>
          <pc:docMk/>
          <pc:sldMk cId="3286309120" sldId="632"/>
        </pc:sldMkLst>
      </pc:sldChg>
      <pc:sldChg chg="addSp delSp modSp new mod">
        <pc:chgData name="Zaiqiao Meng" userId="50586f82-4501-4afb-8de2-b309504bdaee" providerId="ADAL" clId="{A4561DE1-9A92-C14C-91EE-04CD0B790FEF}" dt="2024-10-11T16:14:15.169" v="2821" actId="22"/>
        <pc:sldMkLst>
          <pc:docMk/>
          <pc:sldMk cId="2430542462" sldId="633"/>
        </pc:sldMkLst>
      </pc:sldChg>
      <pc:sldChg chg="addSp delSp modSp add mod modClrScheme chgLayout">
        <pc:chgData name="Zaiqiao Meng" userId="50586f82-4501-4afb-8de2-b309504bdaee" providerId="ADAL" clId="{A4561DE1-9A92-C14C-91EE-04CD0B790FEF}" dt="2024-10-11T16:15:08.686" v="2838" actId="5793"/>
        <pc:sldMkLst>
          <pc:docMk/>
          <pc:sldMk cId="3309904964" sldId="634"/>
        </pc:sldMkLst>
      </pc:sldChg>
      <pc:sldChg chg="addSp delSp modSp add mod modClrScheme chgLayout">
        <pc:chgData name="Zaiqiao Meng" userId="50586f82-4501-4afb-8de2-b309504bdaee" providerId="ADAL" clId="{A4561DE1-9A92-C14C-91EE-04CD0B790FEF}" dt="2024-10-11T16:17:03.844" v="2888" actId="22"/>
        <pc:sldMkLst>
          <pc:docMk/>
          <pc:sldMk cId="3262182672" sldId="635"/>
        </pc:sldMkLst>
      </pc:sldChg>
      <pc:sldChg chg="addSp delSp modSp new mod modClrScheme chgLayout">
        <pc:chgData name="Zaiqiao Meng" userId="50586f82-4501-4afb-8de2-b309504bdaee" providerId="ADAL" clId="{A4561DE1-9A92-C14C-91EE-04CD0B790FEF}" dt="2024-10-11T16:28:52.266" v="2987" actId="113"/>
        <pc:sldMkLst>
          <pc:docMk/>
          <pc:sldMk cId="961348481" sldId="636"/>
        </pc:sldMkLst>
      </pc:sldChg>
      <pc:sldChg chg="addSp delSp modSp new del mod modClrScheme chgLayout">
        <pc:chgData name="Zaiqiao Meng" userId="50586f82-4501-4afb-8de2-b309504bdaee" providerId="ADAL" clId="{A4561DE1-9A92-C14C-91EE-04CD0B790FEF}" dt="2024-10-11T16:18:19.219" v="2910" actId="2696"/>
        <pc:sldMkLst>
          <pc:docMk/>
          <pc:sldMk cId="2143572124" sldId="636"/>
        </pc:sldMkLst>
      </pc:sldChg>
      <pc:sldChg chg="addSp delSp modSp new mod ord">
        <pc:chgData name="Zaiqiao Meng" userId="50586f82-4501-4afb-8de2-b309504bdaee" providerId="ADAL" clId="{A4561DE1-9A92-C14C-91EE-04CD0B790FEF}" dt="2024-10-16T13:51:31.407" v="3048" actId="20578"/>
        <pc:sldMkLst>
          <pc:docMk/>
          <pc:sldMk cId="1553975586" sldId="637"/>
        </pc:sldMkLst>
      </pc:sldChg>
      <pc:sldChg chg="modSp new mod">
        <pc:chgData name="Zaiqiao Meng" userId="50586f82-4501-4afb-8de2-b309504bdaee" providerId="ADAL" clId="{A4561DE1-9A92-C14C-91EE-04CD0B790FEF}" dt="2024-10-11T16:31:56.755" v="3021" actId="5793"/>
        <pc:sldMkLst>
          <pc:docMk/>
          <pc:sldMk cId="1155686589" sldId="638"/>
        </pc:sldMkLst>
      </pc:sldChg>
      <pc:sldChg chg="addSp modSp new mod">
        <pc:chgData name="Zaiqiao Meng" userId="50586f82-4501-4afb-8de2-b309504bdaee" providerId="ADAL" clId="{A4561DE1-9A92-C14C-91EE-04CD0B790FEF}" dt="2024-10-11T16:33:17.963" v="3031" actId="20577"/>
        <pc:sldMkLst>
          <pc:docMk/>
          <pc:sldMk cId="3168416250" sldId="639"/>
        </pc:sldMkLst>
      </pc:sldChg>
      <pc:sldChg chg="addSp delSp modSp new mod">
        <pc:chgData name="Zaiqiao Meng" userId="50586f82-4501-4afb-8de2-b309504bdaee" providerId="ADAL" clId="{A4561DE1-9A92-C14C-91EE-04CD0B790FEF}" dt="2024-10-16T13:51:26.084" v="3047" actId="22"/>
        <pc:sldMkLst>
          <pc:docMk/>
          <pc:sldMk cId="225062705" sldId="641"/>
        </pc:sldMkLst>
      </pc:sldChg>
      <pc:sldChg chg="modSp add mod">
        <pc:chgData name="Zaiqiao Meng" userId="50586f82-4501-4afb-8de2-b309504bdaee" providerId="ADAL" clId="{A4561DE1-9A92-C14C-91EE-04CD0B790FEF}" dt="2024-10-16T13:53:58.216" v="3107"/>
        <pc:sldMkLst>
          <pc:docMk/>
          <pc:sldMk cId="1656798017" sldId="642"/>
        </pc:sldMkLst>
      </pc:sldChg>
      <pc:sldChg chg="addSp modSp add mod">
        <pc:chgData name="Zaiqiao Meng" userId="50586f82-4501-4afb-8de2-b309504bdaee" providerId="ADAL" clId="{A4561DE1-9A92-C14C-91EE-04CD0B790FEF}" dt="2024-10-16T13:56:38.005" v="3127" actId="1076"/>
        <pc:sldMkLst>
          <pc:docMk/>
          <pc:sldMk cId="2057420575" sldId="643"/>
        </pc:sldMkLst>
      </pc:sldChg>
      <pc:sldChg chg="addSp modSp new mod">
        <pc:chgData name="Zaiqiao Meng" userId="50586f82-4501-4afb-8de2-b309504bdaee" providerId="ADAL" clId="{A4561DE1-9A92-C14C-91EE-04CD0B790FEF}" dt="2024-10-16T13:58:46.863" v="3139" actId="20577"/>
        <pc:sldMkLst>
          <pc:docMk/>
          <pc:sldMk cId="24634174" sldId="644"/>
        </pc:sldMkLst>
      </pc:sldChg>
      <pc:sldChg chg="addSp delSp modSp add del mod">
        <pc:chgData name="Zaiqiao Meng" userId="50586f82-4501-4afb-8de2-b309504bdaee" providerId="ADAL" clId="{A4561DE1-9A92-C14C-91EE-04CD0B790FEF}" dt="2024-10-16T16:08:21.745" v="3243" actId="1076"/>
        <pc:sldMkLst>
          <pc:docMk/>
          <pc:sldMk cId="8581216" sldId="645"/>
        </pc:sldMkLst>
      </pc:sldChg>
      <pc:sldChg chg="addSp delSp modSp add mod">
        <pc:chgData name="Zaiqiao Meng" userId="50586f82-4501-4afb-8de2-b309504bdaee" providerId="ADAL" clId="{A4561DE1-9A92-C14C-91EE-04CD0B790FEF}" dt="2024-10-16T16:15:04.406" v="3263" actId="1076"/>
        <pc:sldMkLst>
          <pc:docMk/>
          <pc:sldMk cId="3288294583" sldId="646"/>
        </pc:sldMkLst>
      </pc:sldChg>
      <pc:sldChg chg="new del">
        <pc:chgData name="Zaiqiao Meng" userId="50586f82-4501-4afb-8de2-b309504bdaee" providerId="ADAL" clId="{A4561DE1-9A92-C14C-91EE-04CD0B790FEF}" dt="2024-10-17T11:51:04.226" v="3306" actId="2696"/>
        <pc:sldMkLst>
          <pc:docMk/>
          <pc:sldMk cId="3084124901" sldId="647"/>
        </pc:sldMkLst>
      </pc:sldChg>
      <pc:sldChg chg="add ord">
        <pc:chgData name="Zaiqiao Meng" userId="50586f82-4501-4afb-8de2-b309504bdaee" providerId="ADAL" clId="{A4561DE1-9A92-C14C-91EE-04CD0B790FEF}" dt="2024-10-17T12:34:11.715" v="3327" actId="20578"/>
        <pc:sldMkLst>
          <pc:docMk/>
          <pc:sldMk cId="3134564710" sldId="647"/>
        </pc:sldMkLst>
      </pc:sldChg>
      <pc:sldChg chg="add">
        <pc:chgData name="Zaiqiao Meng" userId="50586f82-4501-4afb-8de2-b309504bdaee" providerId="ADAL" clId="{A4561DE1-9A92-C14C-91EE-04CD0B790FEF}" dt="2024-10-17T12:34:40.136" v="3328"/>
        <pc:sldMkLst>
          <pc:docMk/>
          <pc:sldMk cId="356889877" sldId="648"/>
        </pc:sldMkLst>
      </pc:sldChg>
    </pc:docChg>
  </pc:docChgLst>
  <pc:docChgLst>
    <pc:chgData name="Zaiqiao Meng" userId="50586f82-4501-4afb-8de2-b309504bdaee" providerId="ADAL" clId="{6F8719C2-25D1-574F-B43D-28D6F34EACAB}"/>
    <pc:docChg chg="undo custSel addSld delSld modSld">
      <pc:chgData name="Zaiqiao Meng" userId="50586f82-4501-4afb-8de2-b309504bdaee" providerId="ADAL" clId="{6F8719C2-25D1-574F-B43D-28D6F34EACAB}" dt="2024-11-01T09:15:55.303" v="463" actId="20577"/>
      <pc:docMkLst>
        <pc:docMk/>
      </pc:docMkLst>
      <pc:sldChg chg="del">
        <pc:chgData name="Zaiqiao Meng" userId="50586f82-4501-4afb-8de2-b309504bdaee" providerId="ADAL" clId="{6F8719C2-25D1-574F-B43D-28D6F34EACAB}" dt="2024-10-02T04:49:11.798" v="80" actId="2696"/>
        <pc:sldMkLst>
          <pc:docMk/>
          <pc:sldMk cId="3039843517" sldId="480"/>
        </pc:sldMkLst>
      </pc:sldChg>
      <pc:sldChg chg="del">
        <pc:chgData name="Zaiqiao Meng" userId="50586f82-4501-4afb-8de2-b309504bdaee" providerId="ADAL" clId="{6F8719C2-25D1-574F-B43D-28D6F34EACAB}" dt="2024-10-02T04:49:11.685" v="37" actId="2696"/>
        <pc:sldMkLst>
          <pc:docMk/>
          <pc:sldMk cId="1035235603" sldId="481"/>
        </pc:sldMkLst>
      </pc:sldChg>
      <pc:sldChg chg="del">
        <pc:chgData name="Zaiqiao Meng" userId="50586f82-4501-4afb-8de2-b309504bdaee" providerId="ADAL" clId="{6F8719C2-25D1-574F-B43D-28D6F34EACAB}" dt="2024-10-02T04:49:11.894" v="85" actId="2696"/>
        <pc:sldMkLst>
          <pc:docMk/>
          <pc:sldMk cId="1364419395" sldId="482"/>
        </pc:sldMkLst>
      </pc:sldChg>
      <pc:sldChg chg="del">
        <pc:chgData name="Zaiqiao Meng" userId="50586f82-4501-4afb-8de2-b309504bdaee" providerId="ADAL" clId="{6F8719C2-25D1-574F-B43D-28D6F34EACAB}" dt="2024-10-02T04:49:11.773" v="57" actId="2696"/>
        <pc:sldMkLst>
          <pc:docMk/>
          <pc:sldMk cId="3123057367" sldId="483"/>
        </pc:sldMkLst>
      </pc:sldChg>
      <pc:sldChg chg="del">
        <pc:chgData name="Zaiqiao Meng" userId="50586f82-4501-4afb-8de2-b309504bdaee" providerId="ADAL" clId="{6F8719C2-25D1-574F-B43D-28D6F34EACAB}" dt="2024-10-02T04:49:11.771" v="55" actId="2696"/>
        <pc:sldMkLst>
          <pc:docMk/>
          <pc:sldMk cId="2594932521" sldId="484"/>
        </pc:sldMkLst>
      </pc:sldChg>
      <pc:sldChg chg="del">
        <pc:chgData name="Zaiqiao Meng" userId="50586f82-4501-4afb-8de2-b309504bdaee" providerId="ADAL" clId="{6F8719C2-25D1-574F-B43D-28D6F34EACAB}" dt="2024-10-02T04:49:11.622" v="33" actId="2696"/>
        <pc:sldMkLst>
          <pc:docMk/>
          <pc:sldMk cId="207084358" sldId="485"/>
        </pc:sldMkLst>
      </pc:sldChg>
      <pc:sldChg chg="modSp mod">
        <pc:chgData name="Zaiqiao Meng" userId="50586f82-4501-4afb-8de2-b309504bdaee" providerId="ADAL" clId="{6F8719C2-25D1-574F-B43D-28D6F34EACAB}" dt="2024-10-02T04:50:50.307" v="137" actId="14100"/>
        <pc:sldMkLst>
          <pc:docMk/>
          <pc:sldMk cId="2719729068" sldId="487"/>
        </pc:sldMkLst>
      </pc:sldChg>
      <pc:sldChg chg="modSp mod">
        <pc:chgData name="Zaiqiao Meng" userId="50586f82-4501-4afb-8de2-b309504bdaee" providerId="ADAL" clId="{6F8719C2-25D1-574F-B43D-28D6F34EACAB}" dt="2024-10-02T04:50:09.428" v="116" actId="20577"/>
        <pc:sldMkLst>
          <pc:docMk/>
          <pc:sldMk cId="3757935381" sldId="488"/>
        </pc:sldMkLst>
      </pc:sldChg>
      <pc:sldChg chg="del">
        <pc:chgData name="Zaiqiao Meng" userId="50586f82-4501-4afb-8de2-b309504bdaee" providerId="ADAL" clId="{6F8719C2-25D1-574F-B43D-28D6F34EACAB}" dt="2024-10-02T04:49:11.558" v="8" actId="2696"/>
        <pc:sldMkLst>
          <pc:docMk/>
          <pc:sldMk cId="1670574877" sldId="489"/>
        </pc:sldMkLst>
      </pc:sldChg>
      <pc:sldChg chg="del">
        <pc:chgData name="Zaiqiao Meng" userId="50586f82-4501-4afb-8de2-b309504bdaee" providerId="ADAL" clId="{6F8719C2-25D1-574F-B43D-28D6F34EACAB}" dt="2024-10-02T04:49:11.615" v="27" actId="2696"/>
        <pc:sldMkLst>
          <pc:docMk/>
          <pc:sldMk cId="3310231026" sldId="490"/>
        </pc:sldMkLst>
      </pc:sldChg>
      <pc:sldChg chg="del">
        <pc:chgData name="Zaiqiao Meng" userId="50586f82-4501-4afb-8de2-b309504bdaee" providerId="ADAL" clId="{6F8719C2-25D1-574F-B43D-28D6F34EACAB}" dt="2024-10-02T04:49:11.684" v="36" actId="2696"/>
        <pc:sldMkLst>
          <pc:docMk/>
          <pc:sldMk cId="1053943045" sldId="491"/>
        </pc:sldMkLst>
      </pc:sldChg>
      <pc:sldChg chg="del">
        <pc:chgData name="Zaiqiao Meng" userId="50586f82-4501-4afb-8de2-b309504bdaee" providerId="ADAL" clId="{6F8719C2-25D1-574F-B43D-28D6F34EACAB}" dt="2024-10-02T04:49:11.769" v="52" actId="2696"/>
        <pc:sldMkLst>
          <pc:docMk/>
          <pc:sldMk cId="2142048301" sldId="492"/>
        </pc:sldMkLst>
      </pc:sldChg>
      <pc:sldChg chg="del">
        <pc:chgData name="Zaiqiao Meng" userId="50586f82-4501-4afb-8de2-b309504bdaee" providerId="ADAL" clId="{6F8719C2-25D1-574F-B43D-28D6F34EACAB}" dt="2024-10-02T04:49:11.765" v="47" actId="2696"/>
        <pc:sldMkLst>
          <pc:docMk/>
          <pc:sldMk cId="3309379961" sldId="493"/>
        </pc:sldMkLst>
      </pc:sldChg>
      <pc:sldChg chg="del">
        <pc:chgData name="Zaiqiao Meng" userId="50586f82-4501-4afb-8de2-b309504bdaee" providerId="ADAL" clId="{6F8719C2-25D1-574F-B43D-28D6F34EACAB}" dt="2024-10-02T04:49:11.683" v="35" actId="2696"/>
        <pc:sldMkLst>
          <pc:docMk/>
          <pc:sldMk cId="4290799584" sldId="494"/>
        </pc:sldMkLst>
      </pc:sldChg>
      <pc:sldChg chg="del">
        <pc:chgData name="Zaiqiao Meng" userId="50586f82-4501-4afb-8de2-b309504bdaee" providerId="ADAL" clId="{6F8719C2-25D1-574F-B43D-28D6F34EACAB}" dt="2024-10-02T04:49:11.778" v="63" actId="2696"/>
        <pc:sldMkLst>
          <pc:docMk/>
          <pc:sldMk cId="2547831888" sldId="495"/>
        </pc:sldMkLst>
      </pc:sldChg>
      <pc:sldChg chg="del">
        <pc:chgData name="Zaiqiao Meng" userId="50586f82-4501-4afb-8de2-b309504bdaee" providerId="ADAL" clId="{6F8719C2-25D1-574F-B43D-28D6F34EACAB}" dt="2024-10-02T04:49:11.621" v="32" actId="2696"/>
        <pc:sldMkLst>
          <pc:docMk/>
          <pc:sldMk cId="4220763601" sldId="496"/>
        </pc:sldMkLst>
      </pc:sldChg>
      <pc:sldChg chg="del">
        <pc:chgData name="Zaiqiao Meng" userId="50586f82-4501-4afb-8de2-b309504bdaee" providerId="ADAL" clId="{6F8719C2-25D1-574F-B43D-28D6F34EACAB}" dt="2024-10-02T04:49:11.773" v="58" actId="2696"/>
        <pc:sldMkLst>
          <pc:docMk/>
          <pc:sldMk cId="2391603086" sldId="497"/>
        </pc:sldMkLst>
      </pc:sldChg>
      <pc:sldChg chg="del">
        <pc:chgData name="Zaiqiao Meng" userId="50586f82-4501-4afb-8de2-b309504bdaee" providerId="ADAL" clId="{6F8719C2-25D1-574F-B43D-28D6F34EACAB}" dt="2024-10-02T04:49:11.724" v="45" actId="2696"/>
        <pc:sldMkLst>
          <pc:docMk/>
          <pc:sldMk cId="2594528682" sldId="498"/>
        </pc:sldMkLst>
      </pc:sldChg>
      <pc:sldChg chg="del">
        <pc:chgData name="Zaiqiao Meng" userId="50586f82-4501-4afb-8de2-b309504bdaee" providerId="ADAL" clId="{6F8719C2-25D1-574F-B43D-28D6F34EACAB}" dt="2024-10-02T04:49:11.782" v="69" actId="2696"/>
        <pc:sldMkLst>
          <pc:docMk/>
          <pc:sldMk cId="182029665" sldId="499"/>
        </pc:sldMkLst>
      </pc:sldChg>
      <pc:sldChg chg="del">
        <pc:chgData name="Zaiqiao Meng" userId="50586f82-4501-4afb-8de2-b309504bdaee" providerId="ADAL" clId="{6F8719C2-25D1-574F-B43D-28D6F34EACAB}" dt="2024-10-02T04:49:11.688" v="40" actId="2696"/>
        <pc:sldMkLst>
          <pc:docMk/>
          <pc:sldMk cId="372378119" sldId="500"/>
        </pc:sldMkLst>
      </pc:sldChg>
      <pc:sldChg chg="del">
        <pc:chgData name="Zaiqiao Meng" userId="50586f82-4501-4afb-8de2-b309504bdaee" providerId="ADAL" clId="{6F8719C2-25D1-574F-B43D-28D6F34EACAB}" dt="2024-10-02T04:49:11.564" v="10" actId="2696"/>
        <pc:sldMkLst>
          <pc:docMk/>
          <pc:sldMk cId="1184895708" sldId="501"/>
        </pc:sldMkLst>
      </pc:sldChg>
      <pc:sldChg chg="del">
        <pc:chgData name="Zaiqiao Meng" userId="50586f82-4501-4afb-8de2-b309504bdaee" providerId="ADAL" clId="{6F8719C2-25D1-574F-B43D-28D6F34EACAB}" dt="2024-10-02T04:49:11.777" v="62" actId="2696"/>
        <pc:sldMkLst>
          <pc:docMk/>
          <pc:sldMk cId="3127578562" sldId="502"/>
        </pc:sldMkLst>
      </pc:sldChg>
      <pc:sldChg chg="del">
        <pc:chgData name="Zaiqiao Meng" userId="50586f82-4501-4afb-8de2-b309504bdaee" providerId="ADAL" clId="{6F8719C2-25D1-574F-B43D-28D6F34EACAB}" dt="2024-10-02T04:49:11.794" v="76" actId="2696"/>
        <pc:sldMkLst>
          <pc:docMk/>
          <pc:sldMk cId="1851075161" sldId="503"/>
        </pc:sldMkLst>
      </pc:sldChg>
      <pc:sldChg chg="del">
        <pc:chgData name="Zaiqiao Meng" userId="50586f82-4501-4afb-8de2-b309504bdaee" providerId="ADAL" clId="{6F8719C2-25D1-574F-B43D-28D6F34EACAB}" dt="2024-10-02T04:49:11.599" v="18" actId="2696"/>
        <pc:sldMkLst>
          <pc:docMk/>
          <pc:sldMk cId="405335523" sldId="504"/>
        </pc:sldMkLst>
      </pc:sldChg>
      <pc:sldChg chg="del">
        <pc:chgData name="Zaiqiao Meng" userId="50586f82-4501-4afb-8de2-b309504bdaee" providerId="ADAL" clId="{6F8719C2-25D1-574F-B43D-28D6F34EACAB}" dt="2024-10-02T04:49:11.794" v="75" actId="2696"/>
        <pc:sldMkLst>
          <pc:docMk/>
          <pc:sldMk cId="1785470203" sldId="505"/>
        </pc:sldMkLst>
      </pc:sldChg>
      <pc:sldChg chg="del">
        <pc:chgData name="Zaiqiao Meng" userId="50586f82-4501-4afb-8de2-b309504bdaee" providerId="ADAL" clId="{6F8719C2-25D1-574F-B43D-28D6F34EACAB}" dt="2024-10-02T04:49:11.687" v="39" actId="2696"/>
        <pc:sldMkLst>
          <pc:docMk/>
          <pc:sldMk cId="4210996080" sldId="506"/>
        </pc:sldMkLst>
      </pc:sldChg>
      <pc:sldChg chg="del">
        <pc:chgData name="Zaiqiao Meng" userId="50586f82-4501-4afb-8de2-b309504bdaee" providerId="ADAL" clId="{6F8719C2-25D1-574F-B43D-28D6F34EACAB}" dt="2024-10-02T04:49:11.691" v="43" actId="2696"/>
        <pc:sldMkLst>
          <pc:docMk/>
          <pc:sldMk cId="3827044062" sldId="507"/>
        </pc:sldMkLst>
      </pc:sldChg>
      <pc:sldChg chg="del">
        <pc:chgData name="Zaiqiao Meng" userId="50586f82-4501-4afb-8de2-b309504bdaee" providerId="ADAL" clId="{6F8719C2-25D1-574F-B43D-28D6F34EACAB}" dt="2024-10-02T04:49:11.609" v="26" actId="2696"/>
        <pc:sldMkLst>
          <pc:docMk/>
          <pc:sldMk cId="3147772730" sldId="508"/>
        </pc:sldMkLst>
      </pc:sldChg>
      <pc:sldChg chg="del">
        <pc:chgData name="Zaiqiao Meng" userId="50586f82-4501-4afb-8de2-b309504bdaee" providerId="ADAL" clId="{6F8719C2-25D1-574F-B43D-28D6F34EACAB}" dt="2024-10-02T04:49:11.779" v="65" actId="2696"/>
        <pc:sldMkLst>
          <pc:docMk/>
          <pc:sldMk cId="3306685431" sldId="509"/>
        </pc:sldMkLst>
      </pc:sldChg>
      <pc:sldChg chg="del">
        <pc:chgData name="Zaiqiao Meng" userId="50586f82-4501-4afb-8de2-b309504bdaee" providerId="ADAL" clId="{6F8719C2-25D1-574F-B43D-28D6F34EACAB}" dt="2024-10-02T04:49:11.603" v="21" actId="2696"/>
        <pc:sldMkLst>
          <pc:docMk/>
          <pc:sldMk cId="209284471" sldId="510"/>
        </pc:sldMkLst>
      </pc:sldChg>
      <pc:sldChg chg="del">
        <pc:chgData name="Zaiqiao Meng" userId="50586f82-4501-4afb-8de2-b309504bdaee" providerId="ADAL" clId="{6F8719C2-25D1-574F-B43D-28D6F34EACAB}" dt="2024-10-02T04:49:11.567" v="12" actId="2696"/>
        <pc:sldMkLst>
          <pc:docMk/>
          <pc:sldMk cId="4008277329" sldId="511"/>
        </pc:sldMkLst>
      </pc:sldChg>
      <pc:sldChg chg="del">
        <pc:chgData name="Zaiqiao Meng" userId="50586f82-4501-4afb-8de2-b309504bdaee" providerId="ADAL" clId="{6F8719C2-25D1-574F-B43D-28D6F34EACAB}" dt="2024-10-02T04:49:11.690" v="42" actId="2696"/>
        <pc:sldMkLst>
          <pc:docMk/>
          <pc:sldMk cId="1267394701" sldId="512"/>
        </pc:sldMkLst>
      </pc:sldChg>
      <pc:sldChg chg="del">
        <pc:chgData name="Zaiqiao Meng" userId="50586f82-4501-4afb-8de2-b309504bdaee" providerId="ADAL" clId="{6F8719C2-25D1-574F-B43D-28D6F34EACAB}" dt="2024-10-02T04:49:11.604" v="22" actId="2696"/>
        <pc:sldMkLst>
          <pc:docMk/>
          <pc:sldMk cId="1256320227" sldId="513"/>
        </pc:sldMkLst>
      </pc:sldChg>
      <pc:sldChg chg="del">
        <pc:chgData name="Zaiqiao Meng" userId="50586f82-4501-4afb-8de2-b309504bdaee" providerId="ADAL" clId="{6F8719C2-25D1-574F-B43D-28D6F34EACAB}" dt="2024-10-02T04:49:11.597" v="16" actId="2696"/>
        <pc:sldMkLst>
          <pc:docMk/>
          <pc:sldMk cId="1684426202" sldId="514"/>
        </pc:sldMkLst>
      </pc:sldChg>
      <pc:sldChg chg="del">
        <pc:chgData name="Zaiqiao Meng" userId="50586f82-4501-4afb-8de2-b309504bdaee" providerId="ADAL" clId="{6F8719C2-25D1-574F-B43D-28D6F34EACAB}" dt="2024-10-02T04:49:11.619" v="30" actId="2696"/>
        <pc:sldMkLst>
          <pc:docMk/>
          <pc:sldMk cId="237319288" sldId="515"/>
        </pc:sldMkLst>
      </pc:sldChg>
      <pc:sldChg chg="del">
        <pc:chgData name="Zaiqiao Meng" userId="50586f82-4501-4afb-8de2-b309504bdaee" providerId="ADAL" clId="{6F8719C2-25D1-574F-B43D-28D6F34EACAB}" dt="2024-10-02T04:49:11.595" v="15" actId="2696"/>
        <pc:sldMkLst>
          <pc:docMk/>
          <pc:sldMk cId="876989781" sldId="516"/>
        </pc:sldMkLst>
      </pc:sldChg>
      <pc:sldChg chg="del">
        <pc:chgData name="Zaiqiao Meng" userId="50586f82-4501-4afb-8de2-b309504bdaee" providerId="ADAL" clId="{6F8719C2-25D1-574F-B43D-28D6F34EACAB}" dt="2024-10-02T04:49:11.561" v="9" actId="2696"/>
        <pc:sldMkLst>
          <pc:docMk/>
          <pc:sldMk cId="3929609456" sldId="517"/>
        </pc:sldMkLst>
      </pc:sldChg>
      <pc:sldChg chg="del">
        <pc:chgData name="Zaiqiao Meng" userId="50586f82-4501-4afb-8de2-b309504bdaee" providerId="ADAL" clId="{6F8719C2-25D1-574F-B43D-28D6F34EACAB}" dt="2024-10-02T04:49:11.765" v="48" actId="2696"/>
        <pc:sldMkLst>
          <pc:docMk/>
          <pc:sldMk cId="3112632320" sldId="518"/>
        </pc:sldMkLst>
      </pc:sldChg>
      <pc:sldChg chg="del">
        <pc:chgData name="Zaiqiao Meng" userId="50586f82-4501-4afb-8de2-b309504bdaee" providerId="ADAL" clId="{6F8719C2-25D1-574F-B43D-28D6F34EACAB}" dt="2024-10-02T04:49:11.813" v="83" actId="2696"/>
        <pc:sldMkLst>
          <pc:docMk/>
          <pc:sldMk cId="1672527899" sldId="519"/>
        </pc:sldMkLst>
      </pc:sldChg>
      <pc:sldChg chg="del">
        <pc:chgData name="Zaiqiao Meng" userId="50586f82-4501-4afb-8de2-b309504bdaee" providerId="ADAL" clId="{6F8719C2-25D1-574F-B43D-28D6F34EACAB}" dt="2024-10-02T04:49:11.616" v="28" actId="2696"/>
        <pc:sldMkLst>
          <pc:docMk/>
          <pc:sldMk cId="2649922252" sldId="520"/>
        </pc:sldMkLst>
      </pc:sldChg>
      <pc:sldChg chg="del">
        <pc:chgData name="Zaiqiao Meng" userId="50586f82-4501-4afb-8de2-b309504bdaee" providerId="ADAL" clId="{6F8719C2-25D1-574F-B43D-28D6F34EACAB}" dt="2024-10-02T04:49:11.766" v="49" actId="2696"/>
        <pc:sldMkLst>
          <pc:docMk/>
          <pc:sldMk cId="1729613039" sldId="521"/>
        </pc:sldMkLst>
      </pc:sldChg>
      <pc:sldChg chg="del">
        <pc:chgData name="Zaiqiao Meng" userId="50586f82-4501-4afb-8de2-b309504bdaee" providerId="ADAL" clId="{6F8719C2-25D1-574F-B43D-28D6F34EACAB}" dt="2024-10-02T04:49:11.795" v="77" actId="2696"/>
        <pc:sldMkLst>
          <pc:docMk/>
          <pc:sldMk cId="2519487497" sldId="522"/>
        </pc:sldMkLst>
      </pc:sldChg>
      <pc:sldChg chg="del">
        <pc:chgData name="Zaiqiao Meng" userId="50586f82-4501-4afb-8de2-b309504bdaee" providerId="ADAL" clId="{6F8719C2-25D1-574F-B43D-28D6F34EACAB}" dt="2024-10-02T04:49:11.770" v="53" actId="2696"/>
        <pc:sldMkLst>
          <pc:docMk/>
          <pc:sldMk cId="3378133514" sldId="523"/>
        </pc:sldMkLst>
      </pc:sldChg>
      <pc:sldChg chg="del">
        <pc:chgData name="Zaiqiao Meng" userId="50586f82-4501-4afb-8de2-b309504bdaee" providerId="ADAL" clId="{6F8719C2-25D1-574F-B43D-28D6F34EACAB}" dt="2024-10-02T04:49:11.772" v="56" actId="2696"/>
        <pc:sldMkLst>
          <pc:docMk/>
          <pc:sldMk cId="1221425387" sldId="524"/>
        </pc:sldMkLst>
      </pc:sldChg>
      <pc:sldChg chg="del">
        <pc:chgData name="Zaiqiao Meng" userId="50586f82-4501-4afb-8de2-b309504bdaee" providerId="ADAL" clId="{6F8719C2-25D1-574F-B43D-28D6F34EACAB}" dt="2024-10-02T04:49:11.686" v="38" actId="2696"/>
        <pc:sldMkLst>
          <pc:docMk/>
          <pc:sldMk cId="3096557298" sldId="525"/>
        </pc:sldMkLst>
      </pc:sldChg>
      <pc:sldChg chg="del">
        <pc:chgData name="Zaiqiao Meng" userId="50586f82-4501-4afb-8de2-b309504bdaee" providerId="ADAL" clId="{6F8719C2-25D1-574F-B43D-28D6F34EACAB}" dt="2024-10-02T04:49:11.775" v="60" actId="2696"/>
        <pc:sldMkLst>
          <pc:docMk/>
          <pc:sldMk cId="3955156235" sldId="526"/>
        </pc:sldMkLst>
      </pc:sldChg>
      <pc:sldChg chg="del">
        <pc:chgData name="Zaiqiao Meng" userId="50586f82-4501-4afb-8de2-b309504bdaee" providerId="ADAL" clId="{6F8719C2-25D1-574F-B43D-28D6F34EACAB}" dt="2024-10-02T04:49:11.784" v="70" actId="2696"/>
        <pc:sldMkLst>
          <pc:docMk/>
          <pc:sldMk cId="1880331752" sldId="527"/>
        </pc:sldMkLst>
      </pc:sldChg>
      <pc:sldChg chg="del">
        <pc:chgData name="Zaiqiao Meng" userId="50586f82-4501-4afb-8de2-b309504bdaee" providerId="ADAL" clId="{6F8719C2-25D1-574F-B43D-28D6F34EACAB}" dt="2024-10-02T04:49:11.781" v="67" actId="2696"/>
        <pc:sldMkLst>
          <pc:docMk/>
          <pc:sldMk cId="2376380876" sldId="528"/>
        </pc:sldMkLst>
      </pc:sldChg>
      <pc:sldChg chg="del">
        <pc:chgData name="Zaiqiao Meng" userId="50586f82-4501-4afb-8de2-b309504bdaee" providerId="ADAL" clId="{6F8719C2-25D1-574F-B43D-28D6F34EACAB}" dt="2024-10-02T04:49:11.598" v="17" actId="2696"/>
        <pc:sldMkLst>
          <pc:docMk/>
          <pc:sldMk cId="753637223" sldId="529"/>
        </pc:sldMkLst>
      </pc:sldChg>
      <pc:sldChg chg="del">
        <pc:chgData name="Zaiqiao Meng" userId="50586f82-4501-4afb-8de2-b309504bdaee" providerId="ADAL" clId="{6F8719C2-25D1-574F-B43D-28D6F34EACAB}" dt="2024-10-02T04:49:11.565" v="11" actId="2696"/>
        <pc:sldMkLst>
          <pc:docMk/>
          <pc:sldMk cId="4092670644" sldId="530"/>
        </pc:sldMkLst>
      </pc:sldChg>
      <pc:sldChg chg="del">
        <pc:chgData name="Zaiqiao Meng" userId="50586f82-4501-4afb-8de2-b309504bdaee" providerId="ADAL" clId="{6F8719C2-25D1-574F-B43D-28D6F34EACAB}" dt="2024-10-02T04:49:11.606" v="24" actId="2696"/>
        <pc:sldMkLst>
          <pc:docMk/>
          <pc:sldMk cId="2689061706" sldId="531"/>
        </pc:sldMkLst>
      </pc:sldChg>
      <pc:sldChg chg="del">
        <pc:chgData name="Zaiqiao Meng" userId="50586f82-4501-4afb-8de2-b309504bdaee" providerId="ADAL" clId="{6F8719C2-25D1-574F-B43D-28D6F34EACAB}" dt="2024-10-02T04:49:11.780" v="66" actId="2696"/>
        <pc:sldMkLst>
          <pc:docMk/>
          <pc:sldMk cId="1981449355" sldId="532"/>
        </pc:sldMkLst>
      </pc:sldChg>
      <pc:sldChg chg="del">
        <pc:chgData name="Zaiqiao Meng" userId="50586f82-4501-4afb-8de2-b309504bdaee" providerId="ADAL" clId="{6F8719C2-25D1-574F-B43D-28D6F34EACAB}" dt="2024-10-02T04:49:11.784" v="71" actId="2696"/>
        <pc:sldMkLst>
          <pc:docMk/>
          <pc:sldMk cId="1987382899" sldId="533"/>
        </pc:sldMkLst>
      </pc:sldChg>
      <pc:sldChg chg="del">
        <pc:chgData name="Zaiqiao Meng" userId="50586f82-4501-4afb-8de2-b309504bdaee" providerId="ADAL" clId="{6F8719C2-25D1-574F-B43D-28D6F34EACAB}" dt="2024-10-02T04:49:11.569" v="13" actId="2696"/>
        <pc:sldMkLst>
          <pc:docMk/>
          <pc:sldMk cId="2378951948" sldId="534"/>
        </pc:sldMkLst>
      </pc:sldChg>
      <pc:sldChg chg="del">
        <pc:chgData name="Zaiqiao Meng" userId="50586f82-4501-4afb-8de2-b309504bdaee" providerId="ADAL" clId="{6F8719C2-25D1-574F-B43D-28D6F34EACAB}" dt="2024-10-02T04:49:11.692" v="44" actId="2696"/>
        <pc:sldMkLst>
          <pc:docMk/>
          <pc:sldMk cId="249539859" sldId="535"/>
        </pc:sldMkLst>
      </pc:sldChg>
      <pc:sldChg chg="del">
        <pc:chgData name="Zaiqiao Meng" userId="50586f82-4501-4afb-8de2-b309504bdaee" providerId="ADAL" clId="{6F8719C2-25D1-574F-B43D-28D6F34EACAB}" dt="2024-10-02T04:49:11.617" v="29" actId="2696"/>
        <pc:sldMkLst>
          <pc:docMk/>
          <pc:sldMk cId="454043192" sldId="536"/>
        </pc:sldMkLst>
      </pc:sldChg>
      <pc:sldChg chg="del">
        <pc:chgData name="Zaiqiao Meng" userId="50586f82-4501-4afb-8de2-b309504bdaee" providerId="ADAL" clId="{6F8719C2-25D1-574F-B43D-28D6F34EACAB}" dt="2024-10-02T04:49:11.770" v="54" actId="2696"/>
        <pc:sldMkLst>
          <pc:docMk/>
          <pc:sldMk cId="3971908379" sldId="537"/>
        </pc:sldMkLst>
      </pc:sldChg>
      <pc:sldChg chg="del">
        <pc:chgData name="Zaiqiao Meng" userId="50586f82-4501-4afb-8de2-b309504bdaee" providerId="ADAL" clId="{6F8719C2-25D1-574F-B43D-28D6F34EACAB}" dt="2024-10-02T04:49:11.600" v="19" actId="2696"/>
        <pc:sldMkLst>
          <pc:docMk/>
          <pc:sldMk cId="3849169816" sldId="538"/>
        </pc:sldMkLst>
      </pc:sldChg>
      <pc:sldChg chg="del">
        <pc:chgData name="Zaiqiao Meng" userId="50586f82-4501-4afb-8de2-b309504bdaee" providerId="ADAL" clId="{6F8719C2-25D1-574F-B43D-28D6F34EACAB}" dt="2024-10-02T04:49:11.776" v="61" actId="2696"/>
        <pc:sldMkLst>
          <pc:docMk/>
          <pc:sldMk cId="3278668856" sldId="539"/>
        </pc:sldMkLst>
      </pc:sldChg>
      <pc:sldChg chg="del">
        <pc:chgData name="Zaiqiao Meng" userId="50586f82-4501-4afb-8de2-b309504bdaee" providerId="ADAL" clId="{6F8719C2-25D1-574F-B43D-28D6F34EACAB}" dt="2024-10-02T04:49:11.570" v="14" actId="2696"/>
        <pc:sldMkLst>
          <pc:docMk/>
          <pc:sldMk cId="1731897116" sldId="540"/>
        </pc:sldMkLst>
      </pc:sldChg>
      <pc:sldChg chg="del">
        <pc:chgData name="Zaiqiao Meng" userId="50586f82-4501-4afb-8de2-b309504bdaee" providerId="ADAL" clId="{6F8719C2-25D1-574F-B43D-28D6F34EACAB}" dt="2024-10-02T04:49:11.848" v="84" actId="2696"/>
        <pc:sldMkLst>
          <pc:docMk/>
          <pc:sldMk cId="1536524792" sldId="541"/>
        </pc:sldMkLst>
      </pc:sldChg>
      <pc:sldChg chg="del">
        <pc:chgData name="Zaiqiao Meng" userId="50586f82-4501-4afb-8de2-b309504bdaee" providerId="ADAL" clId="{6F8719C2-25D1-574F-B43D-28D6F34EACAB}" dt="2024-10-02T04:49:11.655" v="34" actId="2696"/>
        <pc:sldMkLst>
          <pc:docMk/>
          <pc:sldMk cId="3826967776" sldId="542"/>
        </pc:sldMkLst>
      </pc:sldChg>
      <pc:sldChg chg="del">
        <pc:chgData name="Zaiqiao Meng" userId="50586f82-4501-4afb-8de2-b309504bdaee" providerId="ADAL" clId="{6F8719C2-25D1-574F-B43D-28D6F34EACAB}" dt="2024-10-02T04:49:11.724" v="46" actId="2696"/>
        <pc:sldMkLst>
          <pc:docMk/>
          <pc:sldMk cId="3454736976" sldId="543"/>
        </pc:sldMkLst>
      </pc:sldChg>
      <pc:sldChg chg="del">
        <pc:chgData name="Zaiqiao Meng" userId="50586f82-4501-4afb-8de2-b309504bdaee" providerId="ADAL" clId="{6F8719C2-25D1-574F-B43D-28D6F34EACAB}" dt="2024-10-02T04:49:11.797" v="79" actId="2696"/>
        <pc:sldMkLst>
          <pc:docMk/>
          <pc:sldMk cId="2237175220" sldId="544"/>
        </pc:sldMkLst>
      </pc:sldChg>
      <pc:sldChg chg="del">
        <pc:chgData name="Zaiqiao Meng" userId="50586f82-4501-4afb-8de2-b309504bdaee" providerId="ADAL" clId="{6F8719C2-25D1-574F-B43D-28D6F34EACAB}" dt="2024-10-02T04:49:11.605" v="23" actId="2696"/>
        <pc:sldMkLst>
          <pc:docMk/>
          <pc:sldMk cId="881599892" sldId="545"/>
        </pc:sldMkLst>
      </pc:sldChg>
      <pc:sldChg chg="del">
        <pc:chgData name="Zaiqiao Meng" userId="50586f82-4501-4afb-8de2-b309504bdaee" providerId="ADAL" clId="{6F8719C2-25D1-574F-B43D-28D6F34EACAB}" dt="2024-10-02T04:49:11.785" v="72" actId="2696"/>
        <pc:sldMkLst>
          <pc:docMk/>
          <pc:sldMk cId="3771055874" sldId="546"/>
        </pc:sldMkLst>
      </pc:sldChg>
      <pc:sldChg chg="del">
        <pc:chgData name="Zaiqiao Meng" userId="50586f82-4501-4afb-8de2-b309504bdaee" providerId="ADAL" clId="{6F8719C2-25D1-574F-B43D-28D6F34EACAB}" dt="2024-10-02T04:49:11.601" v="20" actId="2696"/>
        <pc:sldMkLst>
          <pc:docMk/>
          <pc:sldMk cId="536604053" sldId="547"/>
        </pc:sldMkLst>
      </pc:sldChg>
      <pc:sldChg chg="del">
        <pc:chgData name="Zaiqiao Meng" userId="50586f82-4501-4afb-8de2-b309504bdaee" providerId="ADAL" clId="{6F8719C2-25D1-574F-B43D-28D6F34EACAB}" dt="2024-10-02T04:49:07.966" v="7" actId="2696"/>
        <pc:sldMkLst>
          <pc:docMk/>
          <pc:sldMk cId="3867469219" sldId="572"/>
        </pc:sldMkLst>
      </pc:sldChg>
      <pc:sldChg chg="del">
        <pc:chgData name="Zaiqiao Meng" userId="50586f82-4501-4afb-8de2-b309504bdaee" providerId="ADAL" clId="{6F8719C2-25D1-574F-B43D-28D6F34EACAB}" dt="2024-10-02T04:49:11.793" v="74" actId="2696"/>
        <pc:sldMkLst>
          <pc:docMk/>
          <pc:sldMk cId="1529089251" sldId="573"/>
        </pc:sldMkLst>
      </pc:sldChg>
      <pc:sldChg chg="del">
        <pc:chgData name="Zaiqiao Meng" userId="50586f82-4501-4afb-8de2-b309504bdaee" providerId="ADAL" clId="{6F8719C2-25D1-574F-B43D-28D6F34EACAB}" dt="2024-10-02T04:49:11.805" v="82" actId="2696"/>
        <pc:sldMkLst>
          <pc:docMk/>
          <pc:sldMk cId="487946931" sldId="574"/>
        </pc:sldMkLst>
      </pc:sldChg>
      <pc:sldChg chg="del">
        <pc:chgData name="Zaiqiao Meng" userId="50586f82-4501-4afb-8de2-b309504bdaee" providerId="ADAL" clId="{6F8719C2-25D1-574F-B43D-28D6F34EACAB}" dt="2024-10-02T04:49:11.782" v="68" actId="2696"/>
        <pc:sldMkLst>
          <pc:docMk/>
          <pc:sldMk cId="341409754" sldId="575"/>
        </pc:sldMkLst>
      </pc:sldChg>
      <pc:sldChg chg="del">
        <pc:chgData name="Zaiqiao Meng" userId="50586f82-4501-4afb-8de2-b309504bdaee" providerId="ADAL" clId="{6F8719C2-25D1-574F-B43D-28D6F34EACAB}" dt="2024-10-02T04:49:11.774" v="59" actId="2696"/>
        <pc:sldMkLst>
          <pc:docMk/>
          <pc:sldMk cId="1419347622" sldId="576"/>
        </pc:sldMkLst>
      </pc:sldChg>
      <pc:sldChg chg="modSp mod">
        <pc:chgData name="Zaiqiao Meng" userId="50586f82-4501-4afb-8de2-b309504bdaee" providerId="ADAL" clId="{6F8719C2-25D1-574F-B43D-28D6F34EACAB}" dt="2024-10-02T04:49:23.946" v="106" actId="20577"/>
        <pc:sldMkLst>
          <pc:docMk/>
          <pc:sldMk cId="578496686" sldId="577"/>
        </pc:sldMkLst>
      </pc:sldChg>
      <pc:sldChg chg="addSp delSp modSp new mod delAnim modAnim modNotesTx">
        <pc:chgData name="Zaiqiao Meng" userId="50586f82-4501-4afb-8de2-b309504bdaee" providerId="ADAL" clId="{6F8719C2-25D1-574F-B43D-28D6F34EACAB}" dt="2024-10-15T21:44:10.316" v="231" actId="478"/>
        <pc:sldMkLst>
          <pc:docMk/>
          <pc:sldMk cId="4044577496" sldId="578"/>
        </pc:sldMkLst>
      </pc:sldChg>
      <pc:sldChg chg="del">
        <pc:chgData name="Zaiqiao Meng" userId="50586f82-4501-4afb-8de2-b309504bdaee" providerId="ADAL" clId="{6F8719C2-25D1-574F-B43D-28D6F34EACAB}" dt="2024-10-02T04:49:11.798" v="81" actId="2696"/>
        <pc:sldMkLst>
          <pc:docMk/>
          <pc:sldMk cId="4247788911" sldId="578"/>
        </pc:sldMkLst>
      </pc:sldChg>
      <pc:sldChg chg="modSp new mod">
        <pc:chgData name="Zaiqiao Meng" userId="50586f82-4501-4afb-8de2-b309504bdaee" providerId="ADAL" clId="{6F8719C2-25D1-574F-B43D-28D6F34EACAB}" dt="2024-10-02T05:26:51.223" v="192"/>
        <pc:sldMkLst>
          <pc:docMk/>
          <pc:sldMk cId="1323036400" sldId="579"/>
        </pc:sldMkLst>
      </pc:sldChg>
      <pc:sldChg chg="del">
        <pc:chgData name="Zaiqiao Meng" userId="50586f82-4501-4afb-8de2-b309504bdaee" providerId="ADAL" clId="{6F8719C2-25D1-574F-B43D-28D6F34EACAB}" dt="2024-10-02T04:49:11.796" v="78" actId="2696"/>
        <pc:sldMkLst>
          <pc:docMk/>
          <pc:sldMk cId="2877975011" sldId="579"/>
        </pc:sldMkLst>
      </pc:sldChg>
      <pc:sldChg chg="del">
        <pc:chgData name="Zaiqiao Meng" userId="50586f82-4501-4afb-8de2-b309504bdaee" providerId="ADAL" clId="{6F8719C2-25D1-574F-B43D-28D6F34EACAB}" dt="2024-10-02T04:49:11.689" v="41" actId="2696"/>
        <pc:sldMkLst>
          <pc:docMk/>
          <pc:sldMk cId="3975185793" sldId="580"/>
        </pc:sldMkLst>
      </pc:sldChg>
      <pc:sldChg chg="del">
        <pc:chgData name="Zaiqiao Meng" userId="50586f82-4501-4afb-8de2-b309504bdaee" providerId="ADAL" clId="{6F8719C2-25D1-574F-B43D-28D6F34EACAB}" dt="2024-10-02T04:49:11.620" v="31" actId="2696"/>
        <pc:sldMkLst>
          <pc:docMk/>
          <pc:sldMk cId="1465938723" sldId="581"/>
        </pc:sldMkLst>
      </pc:sldChg>
      <pc:sldChg chg="del">
        <pc:chgData name="Zaiqiao Meng" userId="50586f82-4501-4afb-8de2-b309504bdaee" providerId="ADAL" clId="{6F8719C2-25D1-574F-B43D-28D6F34EACAB}" dt="2024-10-02T04:49:11.778" v="64" actId="2696"/>
        <pc:sldMkLst>
          <pc:docMk/>
          <pc:sldMk cId="3188364470" sldId="582"/>
        </pc:sldMkLst>
      </pc:sldChg>
      <pc:sldChg chg="del">
        <pc:chgData name="Zaiqiao Meng" userId="50586f82-4501-4afb-8de2-b309504bdaee" providerId="ADAL" clId="{6F8719C2-25D1-574F-B43D-28D6F34EACAB}" dt="2024-10-02T04:49:07.710" v="5" actId="2696"/>
        <pc:sldMkLst>
          <pc:docMk/>
          <pc:sldMk cId="2947719278" sldId="583"/>
        </pc:sldMkLst>
      </pc:sldChg>
      <pc:sldChg chg="del">
        <pc:chgData name="Zaiqiao Meng" userId="50586f82-4501-4afb-8de2-b309504bdaee" providerId="ADAL" clId="{6F8719C2-25D1-574F-B43D-28D6F34EACAB}" dt="2024-10-02T04:49:07.771" v="6" actId="2696"/>
        <pc:sldMkLst>
          <pc:docMk/>
          <pc:sldMk cId="1291603416" sldId="584"/>
        </pc:sldMkLst>
      </pc:sldChg>
      <pc:sldChg chg="del">
        <pc:chgData name="Zaiqiao Meng" userId="50586f82-4501-4afb-8de2-b309504bdaee" providerId="ADAL" clId="{6F8719C2-25D1-574F-B43D-28D6F34EACAB}" dt="2024-10-02T04:49:11.768" v="51" actId="2696"/>
        <pc:sldMkLst>
          <pc:docMk/>
          <pc:sldMk cId="3739431505" sldId="585"/>
        </pc:sldMkLst>
      </pc:sldChg>
      <pc:sldChg chg="modSp mod">
        <pc:chgData name="Zaiqiao Meng" userId="50586f82-4501-4afb-8de2-b309504bdaee" providerId="ADAL" clId="{6F8719C2-25D1-574F-B43D-28D6F34EACAB}" dt="2024-10-15T21:53:10.405" v="258"/>
        <pc:sldMkLst>
          <pc:docMk/>
          <pc:sldMk cId="98863134" sldId="586"/>
        </pc:sldMkLst>
      </pc:sldChg>
      <pc:sldChg chg="del">
        <pc:chgData name="Zaiqiao Meng" userId="50586f82-4501-4afb-8de2-b309504bdaee" providerId="ADAL" clId="{6F8719C2-25D1-574F-B43D-28D6F34EACAB}" dt="2024-10-02T04:49:11.786" v="73" actId="2696"/>
        <pc:sldMkLst>
          <pc:docMk/>
          <pc:sldMk cId="2596375858" sldId="586"/>
        </pc:sldMkLst>
      </pc:sldChg>
      <pc:sldChg chg="del">
        <pc:chgData name="Zaiqiao Meng" userId="50586f82-4501-4afb-8de2-b309504bdaee" providerId="ADAL" clId="{6F8719C2-25D1-574F-B43D-28D6F34EACAB}" dt="2024-10-02T04:49:11.608" v="25" actId="2696"/>
        <pc:sldMkLst>
          <pc:docMk/>
          <pc:sldMk cId="183925329" sldId="587"/>
        </pc:sldMkLst>
      </pc:sldChg>
      <pc:sldChg chg="del">
        <pc:chgData name="Zaiqiao Meng" userId="50586f82-4501-4afb-8de2-b309504bdaee" providerId="ADAL" clId="{6F8719C2-25D1-574F-B43D-28D6F34EACAB}" dt="2024-10-02T04:49:11.767" v="50" actId="2696"/>
        <pc:sldMkLst>
          <pc:docMk/>
          <pc:sldMk cId="389322972" sldId="588"/>
        </pc:sldMkLst>
      </pc:sldChg>
      <pc:sldChg chg="modSp mod">
        <pc:chgData name="Zaiqiao Meng" userId="50586f82-4501-4afb-8de2-b309504bdaee" providerId="ADAL" clId="{6F8719C2-25D1-574F-B43D-28D6F34EACAB}" dt="2024-10-15T21:56:44.597" v="289" actId="20577"/>
        <pc:sldMkLst>
          <pc:docMk/>
          <pc:sldMk cId="3309583529" sldId="588"/>
        </pc:sldMkLst>
      </pc:sldChg>
      <pc:sldChg chg="modSp mod">
        <pc:chgData name="Zaiqiao Meng" userId="50586f82-4501-4afb-8de2-b309504bdaee" providerId="ADAL" clId="{6F8719C2-25D1-574F-B43D-28D6F34EACAB}" dt="2024-11-01T09:15:39.582" v="459"/>
        <pc:sldMkLst>
          <pc:docMk/>
          <pc:sldMk cId="1854290443" sldId="589"/>
        </pc:sldMkLst>
      </pc:sldChg>
      <pc:sldChg chg="modSp mod">
        <pc:chgData name="Zaiqiao Meng" userId="50586f82-4501-4afb-8de2-b309504bdaee" providerId="ADAL" clId="{6F8719C2-25D1-574F-B43D-28D6F34EACAB}" dt="2024-11-01T09:15:55.303" v="463" actId="20577"/>
        <pc:sldMkLst>
          <pc:docMk/>
          <pc:sldMk cId="2579091677" sldId="590"/>
        </pc:sldMkLst>
      </pc:sldChg>
      <pc:sldChg chg="modSp mod">
        <pc:chgData name="Zaiqiao Meng" userId="50586f82-4501-4afb-8de2-b309504bdaee" providerId="ADAL" clId="{6F8719C2-25D1-574F-B43D-28D6F34EACAB}" dt="2024-10-15T21:59:55.539" v="322" actId="20577"/>
        <pc:sldMkLst>
          <pc:docMk/>
          <pc:sldMk cId="4260838421" sldId="592"/>
        </pc:sldMkLst>
      </pc:sldChg>
      <pc:sldChg chg="modSp mod">
        <pc:chgData name="Zaiqiao Meng" userId="50586f82-4501-4afb-8de2-b309504bdaee" providerId="ADAL" clId="{6F8719C2-25D1-574F-B43D-28D6F34EACAB}" dt="2024-10-15T22:00:56.319" v="326" actId="20577"/>
        <pc:sldMkLst>
          <pc:docMk/>
          <pc:sldMk cId="771800512" sldId="593"/>
        </pc:sldMkLst>
      </pc:sldChg>
      <pc:sldChg chg="modSp mod">
        <pc:chgData name="Zaiqiao Meng" userId="50586f82-4501-4afb-8de2-b309504bdaee" providerId="ADAL" clId="{6F8719C2-25D1-574F-B43D-28D6F34EACAB}" dt="2024-10-16T18:54:25.984" v="380" actId="20577"/>
        <pc:sldMkLst>
          <pc:docMk/>
          <pc:sldMk cId="4077484003" sldId="594"/>
        </pc:sldMkLst>
      </pc:sldChg>
      <pc:sldChg chg="modSp mod">
        <pc:chgData name="Zaiqiao Meng" userId="50586f82-4501-4afb-8de2-b309504bdaee" providerId="ADAL" clId="{6F8719C2-25D1-574F-B43D-28D6F34EACAB}" dt="2024-10-16T19:37:07.723" v="405" actId="20577"/>
        <pc:sldMkLst>
          <pc:docMk/>
          <pc:sldMk cId="2916083877" sldId="596"/>
        </pc:sldMkLst>
      </pc:sldChg>
      <pc:sldChg chg="modSp mod">
        <pc:chgData name="Zaiqiao Meng" userId="50586f82-4501-4afb-8de2-b309504bdaee" providerId="ADAL" clId="{6F8719C2-25D1-574F-B43D-28D6F34EACAB}" dt="2024-10-16T19:47:26.622" v="414" actId="1076"/>
        <pc:sldMkLst>
          <pc:docMk/>
          <pc:sldMk cId="3158393819" sldId="598"/>
        </pc:sldMkLst>
      </pc:sldChg>
      <pc:sldChg chg="modSp mod">
        <pc:chgData name="Zaiqiao Meng" userId="50586f82-4501-4afb-8de2-b309504bdaee" providerId="ADAL" clId="{6F8719C2-25D1-574F-B43D-28D6F34EACAB}" dt="2024-10-16T19:47:13.005" v="410" actId="18131"/>
        <pc:sldMkLst>
          <pc:docMk/>
          <pc:sldMk cId="474854906" sldId="599"/>
        </pc:sldMkLst>
      </pc:sldChg>
      <pc:sldChg chg="addSp modSp mod">
        <pc:chgData name="Zaiqiao Meng" userId="50586f82-4501-4afb-8de2-b309504bdaee" providerId="ADAL" clId="{6F8719C2-25D1-574F-B43D-28D6F34EACAB}" dt="2024-10-15T22:17:56.790" v="368" actId="20577"/>
        <pc:sldMkLst>
          <pc:docMk/>
          <pc:sldMk cId="1344014555" sldId="601"/>
        </pc:sldMkLst>
      </pc:sldChg>
      <pc:sldChg chg="modSp mod">
        <pc:chgData name="Zaiqiao Meng" userId="50586f82-4501-4afb-8de2-b309504bdaee" providerId="ADAL" clId="{6F8719C2-25D1-574F-B43D-28D6F34EACAB}" dt="2024-10-16T20:06:47.387" v="442" actId="1076"/>
        <pc:sldMkLst>
          <pc:docMk/>
          <pc:sldMk cId="4171463098" sldId="602"/>
        </pc:sldMkLst>
      </pc:sldChg>
      <pc:sldChg chg="modSp mod">
        <pc:chgData name="Zaiqiao Meng" userId="50586f82-4501-4afb-8de2-b309504bdaee" providerId="ADAL" clId="{6F8719C2-25D1-574F-B43D-28D6F34EACAB}" dt="2024-10-16T20:04:20.949" v="435" actId="1038"/>
        <pc:sldMkLst>
          <pc:docMk/>
          <pc:sldMk cId="2593537075" sldId="603"/>
        </pc:sldMkLst>
      </pc:sldChg>
      <pc:sldChg chg="modSp del mod">
        <pc:chgData name="Zaiqiao Meng" userId="50586f82-4501-4afb-8de2-b309504bdaee" providerId="ADAL" clId="{6F8719C2-25D1-574F-B43D-28D6F34EACAB}" dt="2024-10-15T22:33:35.957" v="375" actId="2696"/>
        <pc:sldMkLst>
          <pc:docMk/>
          <pc:sldMk cId="3731394950" sldId="604"/>
        </pc:sldMkLst>
      </pc:sldChg>
      <pc:sldChg chg="modSp mod">
        <pc:chgData name="Zaiqiao Meng" userId="50586f82-4501-4afb-8de2-b309504bdaee" providerId="ADAL" clId="{6F8719C2-25D1-574F-B43D-28D6F34EACAB}" dt="2024-10-16T19:14:34.738" v="396" actId="20577"/>
        <pc:sldMkLst>
          <pc:docMk/>
          <pc:sldMk cId="3190072676" sldId="606"/>
        </pc:sldMkLst>
      </pc:sldChg>
      <pc:sldChg chg="del">
        <pc:chgData name="Zaiqiao Meng" userId="50586f82-4501-4afb-8de2-b309504bdaee" providerId="ADAL" clId="{6F8719C2-25D1-574F-B43D-28D6F34EACAB}" dt="2024-10-15T22:21:12.578" v="372" actId="2696"/>
        <pc:sldMkLst>
          <pc:docMk/>
          <pc:sldMk cId="1245940340" sldId="609"/>
        </pc:sldMkLst>
      </pc:sldChg>
      <pc:sldChg chg="modSp add mod">
        <pc:chgData name="Zaiqiao Meng" userId="50586f82-4501-4afb-8de2-b309504bdaee" providerId="ADAL" clId="{6F8719C2-25D1-574F-B43D-28D6F34EACAB}" dt="2024-10-16T19:19:09.144" v="397" actId="113"/>
        <pc:sldMkLst>
          <pc:docMk/>
          <pc:sldMk cId="3942936857" sldId="609"/>
        </pc:sldMkLst>
      </pc:sldChg>
      <pc:sldChg chg="add">
        <pc:chgData name="Zaiqiao Meng" userId="50586f82-4501-4afb-8de2-b309504bdaee" providerId="ADAL" clId="{6F8719C2-25D1-574F-B43D-28D6F34EACAB}" dt="2024-10-15T22:21:53.273" v="373"/>
        <pc:sldMkLst>
          <pc:docMk/>
          <pc:sldMk cId="36702578" sldId="610"/>
        </pc:sldMkLst>
      </pc:sldChg>
      <pc:sldChg chg="add del">
        <pc:chgData name="Zaiqiao Meng" userId="50586f82-4501-4afb-8de2-b309504bdaee" providerId="ADAL" clId="{6F8719C2-25D1-574F-B43D-28D6F34EACAB}" dt="2024-10-15T22:21:12.578" v="372" actId="2696"/>
        <pc:sldMkLst>
          <pc:docMk/>
          <pc:sldMk cId="3802022247" sldId="610"/>
        </pc:sldMkLst>
      </pc:sldChg>
      <pc:sldChg chg="add del">
        <pc:chgData name="Zaiqiao Meng" userId="50586f82-4501-4afb-8de2-b309504bdaee" providerId="ADAL" clId="{6F8719C2-25D1-574F-B43D-28D6F34EACAB}" dt="2024-10-15T22:21:12.578" v="372" actId="2696"/>
        <pc:sldMkLst>
          <pc:docMk/>
          <pc:sldMk cId="2162708495" sldId="611"/>
        </pc:sldMkLst>
      </pc:sldChg>
      <pc:sldChg chg="add">
        <pc:chgData name="Zaiqiao Meng" userId="50586f82-4501-4afb-8de2-b309504bdaee" providerId="ADAL" clId="{6F8719C2-25D1-574F-B43D-28D6F34EACAB}" dt="2024-10-15T22:21:53.273" v="373"/>
        <pc:sldMkLst>
          <pc:docMk/>
          <pc:sldMk cId="3765565020" sldId="611"/>
        </pc:sldMkLst>
      </pc:sldChg>
      <pc:sldChg chg="add del">
        <pc:chgData name="Zaiqiao Meng" userId="50586f82-4501-4afb-8de2-b309504bdaee" providerId="ADAL" clId="{6F8719C2-25D1-574F-B43D-28D6F34EACAB}" dt="2024-10-15T22:21:12.578" v="372" actId="2696"/>
        <pc:sldMkLst>
          <pc:docMk/>
          <pc:sldMk cId="1107628206" sldId="612"/>
        </pc:sldMkLst>
      </pc:sldChg>
      <pc:sldChg chg="add">
        <pc:chgData name="Zaiqiao Meng" userId="50586f82-4501-4afb-8de2-b309504bdaee" providerId="ADAL" clId="{6F8719C2-25D1-574F-B43D-28D6F34EACAB}" dt="2024-10-15T22:21:53.273" v="373"/>
        <pc:sldMkLst>
          <pc:docMk/>
          <pc:sldMk cId="2334293799" sldId="612"/>
        </pc:sldMkLst>
      </pc:sldChg>
      <pc:sldChg chg="add">
        <pc:chgData name="Zaiqiao Meng" userId="50586f82-4501-4afb-8de2-b309504bdaee" providerId="ADAL" clId="{6F8719C2-25D1-574F-B43D-28D6F34EACAB}" dt="2024-10-15T22:21:53.273" v="373"/>
        <pc:sldMkLst>
          <pc:docMk/>
          <pc:sldMk cId="244285742" sldId="613"/>
        </pc:sldMkLst>
      </pc:sldChg>
      <pc:sldChg chg="add del">
        <pc:chgData name="Zaiqiao Meng" userId="50586f82-4501-4afb-8de2-b309504bdaee" providerId="ADAL" clId="{6F8719C2-25D1-574F-B43D-28D6F34EACAB}" dt="2024-10-15T22:21:12.578" v="372" actId="2696"/>
        <pc:sldMkLst>
          <pc:docMk/>
          <pc:sldMk cId="2066905920" sldId="613"/>
        </pc:sldMkLst>
      </pc:sldChg>
      <pc:sldChg chg="add">
        <pc:chgData name="Zaiqiao Meng" userId="50586f82-4501-4afb-8de2-b309504bdaee" providerId="ADAL" clId="{6F8719C2-25D1-574F-B43D-28D6F34EACAB}" dt="2024-10-15T22:21:53.273" v="373"/>
        <pc:sldMkLst>
          <pc:docMk/>
          <pc:sldMk cId="1364171150" sldId="614"/>
        </pc:sldMkLst>
      </pc:sldChg>
      <pc:sldChg chg="add del">
        <pc:chgData name="Zaiqiao Meng" userId="50586f82-4501-4afb-8de2-b309504bdaee" providerId="ADAL" clId="{6F8719C2-25D1-574F-B43D-28D6F34EACAB}" dt="2024-10-15T22:21:12.578" v="372" actId="2696"/>
        <pc:sldMkLst>
          <pc:docMk/>
          <pc:sldMk cId="2661177000" sldId="614"/>
        </pc:sldMkLst>
      </pc:sldChg>
      <pc:sldChg chg="add">
        <pc:chgData name="Zaiqiao Meng" userId="50586f82-4501-4afb-8de2-b309504bdaee" providerId="ADAL" clId="{6F8719C2-25D1-574F-B43D-28D6F34EACAB}" dt="2024-10-15T22:21:53.273" v="373"/>
        <pc:sldMkLst>
          <pc:docMk/>
          <pc:sldMk cId="366101843" sldId="615"/>
        </pc:sldMkLst>
      </pc:sldChg>
      <pc:sldChg chg="add del">
        <pc:chgData name="Zaiqiao Meng" userId="50586f82-4501-4afb-8de2-b309504bdaee" providerId="ADAL" clId="{6F8719C2-25D1-574F-B43D-28D6F34EACAB}" dt="2024-10-15T22:21:12.578" v="372" actId="2696"/>
        <pc:sldMkLst>
          <pc:docMk/>
          <pc:sldMk cId="3831800068" sldId="615"/>
        </pc:sldMkLst>
      </pc:sldChg>
      <pc:sldChg chg="add del">
        <pc:chgData name="Zaiqiao Meng" userId="50586f82-4501-4afb-8de2-b309504bdaee" providerId="ADAL" clId="{6F8719C2-25D1-574F-B43D-28D6F34EACAB}" dt="2024-10-15T22:21:12.578" v="372" actId="2696"/>
        <pc:sldMkLst>
          <pc:docMk/>
          <pc:sldMk cId="1391004854" sldId="616"/>
        </pc:sldMkLst>
      </pc:sldChg>
      <pc:sldChg chg="add">
        <pc:chgData name="Zaiqiao Meng" userId="50586f82-4501-4afb-8de2-b309504bdaee" providerId="ADAL" clId="{6F8719C2-25D1-574F-B43D-28D6F34EACAB}" dt="2024-10-15T22:21:53.273" v="373"/>
        <pc:sldMkLst>
          <pc:docMk/>
          <pc:sldMk cId="2451679856" sldId="616"/>
        </pc:sldMkLst>
      </pc:sldChg>
      <pc:sldChg chg="add del">
        <pc:chgData name="Zaiqiao Meng" userId="50586f82-4501-4afb-8de2-b309504bdaee" providerId="ADAL" clId="{6F8719C2-25D1-574F-B43D-28D6F34EACAB}" dt="2024-10-15T22:21:12.578" v="372" actId="2696"/>
        <pc:sldMkLst>
          <pc:docMk/>
          <pc:sldMk cId="449094529" sldId="617"/>
        </pc:sldMkLst>
      </pc:sldChg>
      <pc:sldChg chg="modSp add mod">
        <pc:chgData name="Zaiqiao Meng" userId="50586f82-4501-4afb-8de2-b309504bdaee" providerId="ADAL" clId="{6F8719C2-25D1-574F-B43D-28D6F34EACAB}" dt="2024-10-16T20:10:13.080" v="443" actId="113"/>
        <pc:sldMkLst>
          <pc:docMk/>
          <pc:sldMk cId="2448243684" sldId="617"/>
        </pc:sldMkLst>
      </pc:sldChg>
      <pc:sldChg chg="add del">
        <pc:chgData name="Zaiqiao Meng" userId="50586f82-4501-4afb-8de2-b309504bdaee" providerId="ADAL" clId="{6F8719C2-25D1-574F-B43D-28D6F34EACAB}" dt="2024-10-15T22:42:19.326" v="376" actId="2696"/>
        <pc:sldMkLst>
          <pc:docMk/>
          <pc:sldMk cId="2516961098" sldId="617"/>
        </pc:sldMkLst>
      </pc:sldChg>
      <pc:sldChg chg="add del">
        <pc:chgData name="Zaiqiao Meng" userId="50586f82-4501-4afb-8de2-b309504bdaee" providerId="ADAL" clId="{6F8719C2-25D1-574F-B43D-28D6F34EACAB}" dt="2024-10-15T22:21:12.578" v="372" actId="2696"/>
        <pc:sldMkLst>
          <pc:docMk/>
          <pc:sldMk cId="1402868729" sldId="618"/>
        </pc:sldMkLst>
      </pc:sldChg>
      <pc:sldChg chg="add">
        <pc:chgData name="Zaiqiao Meng" userId="50586f82-4501-4afb-8de2-b309504bdaee" providerId="ADAL" clId="{6F8719C2-25D1-574F-B43D-28D6F34EACAB}" dt="2024-10-15T22:21:53.273" v="373"/>
        <pc:sldMkLst>
          <pc:docMk/>
          <pc:sldMk cId="4094332289" sldId="618"/>
        </pc:sldMkLst>
      </pc:sldChg>
      <pc:sldChg chg="modSp mod">
        <pc:chgData name="Zaiqiao Meng" userId="50586f82-4501-4afb-8de2-b309504bdaee" providerId="ADAL" clId="{6F8719C2-25D1-574F-B43D-28D6F34EACAB}" dt="2024-10-15T22:20:41.101" v="369" actId="20577"/>
        <pc:sldMkLst>
          <pc:docMk/>
          <pc:sldMk cId="459609149" sldId="619"/>
        </pc:sldMkLst>
      </pc:sldChg>
      <pc:sldChg chg="modSp mod">
        <pc:chgData name="Zaiqiao Meng" userId="50586f82-4501-4afb-8de2-b309504bdaee" providerId="ADAL" clId="{6F8719C2-25D1-574F-B43D-28D6F34EACAB}" dt="2024-10-15T22:42:45.438" v="378" actId="20577"/>
        <pc:sldMkLst>
          <pc:docMk/>
          <pc:sldMk cId="1261608944" sldId="621"/>
        </pc:sldMkLst>
      </pc:sldChg>
      <pc:sldChg chg="modNotesTx">
        <pc:chgData name="Zaiqiao Meng" userId="50586f82-4501-4afb-8de2-b309504bdaee" providerId="ADAL" clId="{6F8719C2-25D1-574F-B43D-28D6F34EACAB}" dt="2024-10-16T20:14:34.151" v="444"/>
        <pc:sldMkLst>
          <pc:docMk/>
          <pc:sldMk cId="3291862055" sldId="622"/>
        </pc:sldMkLst>
      </pc:sldChg>
      <pc:sldChg chg="mod modShow">
        <pc:chgData name="Zaiqiao Meng" userId="50586f82-4501-4afb-8de2-b309504bdaee" providerId="ADAL" clId="{6F8719C2-25D1-574F-B43D-28D6F34EACAB}" dt="2024-10-16T20:21:38.240" v="445" actId="729"/>
        <pc:sldMkLst>
          <pc:docMk/>
          <pc:sldMk cId="895642211" sldId="628"/>
        </pc:sldMkLst>
      </pc:sldChg>
      <pc:sldChg chg="modSp mod">
        <pc:chgData name="Zaiqiao Meng" userId="50586f82-4501-4afb-8de2-b309504bdaee" providerId="ADAL" clId="{6F8719C2-25D1-574F-B43D-28D6F34EACAB}" dt="2024-10-16T20:41:27.140" v="448" actId="27636"/>
        <pc:sldMkLst>
          <pc:docMk/>
          <pc:sldMk cId="3262182672" sldId="635"/>
        </pc:sldMkLst>
      </pc:sldChg>
      <pc:sldChg chg="addSp delSp modSp add mod">
        <pc:chgData name="Zaiqiao Meng" userId="50586f82-4501-4afb-8de2-b309504bdaee" providerId="ADAL" clId="{6F8719C2-25D1-574F-B43D-28D6F34EACAB}" dt="2024-10-15T21:44:42.612" v="246" actId="14100"/>
        <pc:sldMkLst>
          <pc:docMk/>
          <pc:sldMk cId="854651947" sldId="640"/>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1295AE2-43AC-144B-AE88-DCB376799F11}" type="datetimeFigureOut">
              <a:rPr lang="en-US" smtClean="0"/>
              <a:t>10/23/2025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F24E5BB-E6B0-B84A-ABCD-9A3E9C2D78CB}" type="slidenum">
              <a:rPr lang="en-US" smtClean="0"/>
              <a:t>‹#›</a:t>
            </a:fld>
            <a:endParaRPr lang="en-US"/>
          </a:p>
        </p:txBody>
      </p:sp>
    </p:spTree>
    <p:extLst>
      <p:ext uri="{BB962C8B-B14F-4D97-AF65-F5344CB8AC3E}">
        <p14:creationId xmlns:p14="http://schemas.microsoft.com/office/powerpoint/2010/main" val="23727427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24E5BB-E6B0-B84A-ABCD-9A3E9C2D78CB}" type="slidenum">
              <a:rPr lang="en-US" smtClean="0"/>
              <a:t>1</a:t>
            </a:fld>
            <a:endParaRPr lang="en-US"/>
          </a:p>
        </p:txBody>
      </p:sp>
    </p:spTree>
    <p:extLst>
      <p:ext uri="{BB962C8B-B14F-4D97-AF65-F5344CB8AC3E}">
        <p14:creationId xmlns:p14="http://schemas.microsoft.com/office/powerpoint/2010/main" val="176595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symmetric matrix</a:t>
            </a:r>
          </a:p>
        </p:txBody>
      </p:sp>
      <p:sp>
        <p:nvSpPr>
          <p:cNvPr id="4" name="Slide Number Placeholder 3"/>
          <p:cNvSpPr>
            <a:spLocks noGrp="1"/>
          </p:cNvSpPr>
          <p:nvPr>
            <p:ph type="sldNum" sz="quarter" idx="5"/>
          </p:nvPr>
        </p:nvSpPr>
        <p:spPr/>
        <p:txBody>
          <a:bodyPr/>
          <a:lstStyle/>
          <a:p>
            <a:fld id="{0F24E5BB-E6B0-B84A-ABCD-9A3E9C2D78CB}" type="slidenum">
              <a:rPr lang="en-US" smtClean="0"/>
              <a:t>36</a:t>
            </a:fld>
            <a:endParaRPr lang="en-US"/>
          </a:p>
        </p:txBody>
      </p:sp>
    </p:spTree>
    <p:extLst>
      <p:ext uri="{BB962C8B-B14F-4D97-AF65-F5344CB8AC3E}">
        <p14:creationId xmlns:p14="http://schemas.microsoft.com/office/powerpoint/2010/main" val="39528047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24E5BB-E6B0-B84A-ABCD-9A3E9C2D78CB}" type="slidenum">
              <a:rPr lang="en-US" smtClean="0"/>
              <a:t>45</a:t>
            </a:fld>
            <a:endParaRPr lang="en-US"/>
          </a:p>
        </p:txBody>
      </p:sp>
    </p:spTree>
    <p:extLst>
      <p:ext uri="{BB962C8B-B14F-4D97-AF65-F5344CB8AC3E}">
        <p14:creationId xmlns:p14="http://schemas.microsoft.com/office/powerpoint/2010/main" val="37716993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24E5BB-E6B0-B84A-ABCD-9A3E9C2D78CB}" type="slidenum">
              <a:rPr lang="en-US" smtClean="0"/>
              <a:t>51</a:t>
            </a:fld>
            <a:endParaRPr lang="en-US"/>
          </a:p>
        </p:txBody>
      </p:sp>
    </p:spTree>
    <p:extLst>
      <p:ext uri="{BB962C8B-B14F-4D97-AF65-F5344CB8AC3E}">
        <p14:creationId xmlns:p14="http://schemas.microsoft.com/office/powerpoint/2010/main" val="32513084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24E5BB-E6B0-B84A-ABCD-9A3E9C2D78CB}" type="slidenum">
              <a:rPr lang="en-US" smtClean="0"/>
              <a:t>55</a:t>
            </a:fld>
            <a:endParaRPr lang="en-US"/>
          </a:p>
        </p:txBody>
      </p:sp>
    </p:spTree>
    <p:extLst>
      <p:ext uri="{BB962C8B-B14F-4D97-AF65-F5344CB8AC3E}">
        <p14:creationId xmlns:p14="http://schemas.microsoft.com/office/powerpoint/2010/main" val="1429021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24E5BB-E6B0-B84A-ABCD-9A3E9C2D78CB}" type="slidenum">
              <a:rPr lang="en-US" smtClean="0"/>
              <a:t>56</a:t>
            </a:fld>
            <a:endParaRPr lang="en-US"/>
          </a:p>
        </p:txBody>
      </p:sp>
    </p:spTree>
    <p:extLst>
      <p:ext uri="{BB962C8B-B14F-4D97-AF65-F5344CB8AC3E}">
        <p14:creationId xmlns:p14="http://schemas.microsoft.com/office/powerpoint/2010/main" val="37998244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24E5BB-E6B0-B84A-ABCD-9A3E9C2D78CB}" type="slidenum">
              <a:rPr lang="en-US" smtClean="0"/>
              <a:t>65</a:t>
            </a:fld>
            <a:endParaRPr lang="en-US"/>
          </a:p>
        </p:txBody>
      </p:sp>
    </p:spTree>
    <p:extLst>
      <p:ext uri="{BB962C8B-B14F-4D97-AF65-F5344CB8AC3E}">
        <p14:creationId xmlns:p14="http://schemas.microsoft.com/office/powerpoint/2010/main" val="5529323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Ants who find good parts of the space (i.e. low objective function) leave a trail of positive "pheromones", by storing marker vectors. Other ants will move towards those pheromones, and eventually follow paths that lead to good solutions. Over time (i.e. as iterations increase), the pheromones evaporate so that the ants don't get constrained into one tiny part of the space. Instead of using the physical environment, we use auxiliary data structures to </a:t>
            </a:r>
            <a:r>
              <a:rPr lang="en-US" dirty="0" err="1"/>
              <a:t>memorise</a:t>
            </a:r>
            <a:r>
              <a:rPr lang="en-US" dirty="0"/>
              <a:t> good paths through the parameter space, to avoid repetitious searching.</a:t>
            </a:r>
            <a:endParaRPr lang="en-GB" dirty="0"/>
          </a:p>
          <a:p>
            <a:endParaRPr lang="en-GB" dirty="0"/>
          </a:p>
        </p:txBody>
      </p:sp>
      <p:sp>
        <p:nvSpPr>
          <p:cNvPr id="4" name="Slide Number Placeholder 3"/>
          <p:cNvSpPr>
            <a:spLocks noGrp="1"/>
          </p:cNvSpPr>
          <p:nvPr>
            <p:ph type="sldNum" sz="quarter" idx="5"/>
          </p:nvPr>
        </p:nvSpPr>
        <p:spPr/>
        <p:txBody>
          <a:bodyPr/>
          <a:lstStyle/>
          <a:p>
            <a:fld id="{0F24E5BB-E6B0-B84A-ABCD-9A3E9C2D78CB}" type="slidenum">
              <a:rPr lang="en-US" smtClean="0"/>
              <a:t>70</a:t>
            </a:fld>
            <a:endParaRPr lang="en-US"/>
          </a:p>
        </p:txBody>
      </p:sp>
    </p:spTree>
    <p:extLst>
      <p:ext uri="{BB962C8B-B14F-4D97-AF65-F5344CB8AC3E}">
        <p14:creationId xmlns:p14="http://schemas.microsoft.com/office/powerpoint/2010/main" val="26129051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24E5BB-E6B0-B84A-ABCD-9A3E9C2D78CB}" type="slidenum">
              <a:rPr lang="en-US" smtClean="0"/>
              <a:t>74</a:t>
            </a:fld>
            <a:endParaRPr lang="en-US"/>
          </a:p>
        </p:txBody>
      </p:sp>
    </p:spTree>
    <p:extLst>
      <p:ext uri="{BB962C8B-B14F-4D97-AF65-F5344CB8AC3E}">
        <p14:creationId xmlns:p14="http://schemas.microsoft.com/office/powerpoint/2010/main" val="17274946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effectLst/>
                <a:latin typeface="-apple-system"/>
              </a:rPr>
              <a:t>Knobs</a:t>
            </a:r>
            <a:r>
              <a:rPr lang="en-US" altLang="zh-CN" b="0" i="0" dirty="0">
                <a:effectLst/>
                <a:latin typeface="-apple-system"/>
              </a:rPr>
              <a:t>,</a:t>
            </a:r>
            <a:r>
              <a:rPr lang="zh-CN" altLang="en-US" b="0" i="0" dirty="0">
                <a:effectLst/>
                <a:latin typeface="-apple-system"/>
              </a:rPr>
              <a:t> </a:t>
            </a:r>
            <a:r>
              <a:rPr lang="en-US" altLang="zh-CN" b="0" i="0" dirty="0" err="1">
                <a:effectLst/>
                <a:latin typeface="-apple-system"/>
              </a:rPr>
              <a:t>buttoms</a:t>
            </a:r>
            <a:endParaRPr lang="en-US" dirty="0"/>
          </a:p>
        </p:txBody>
      </p:sp>
      <p:sp>
        <p:nvSpPr>
          <p:cNvPr id="4" name="Slide Number Placeholder 3"/>
          <p:cNvSpPr>
            <a:spLocks noGrp="1"/>
          </p:cNvSpPr>
          <p:nvPr>
            <p:ph type="sldNum" sz="quarter" idx="5"/>
          </p:nvPr>
        </p:nvSpPr>
        <p:spPr/>
        <p:txBody>
          <a:bodyPr/>
          <a:lstStyle/>
          <a:p>
            <a:fld id="{0F24E5BB-E6B0-B84A-ABCD-9A3E9C2D78CB}" type="slidenum">
              <a:rPr lang="en-US" smtClean="0"/>
              <a:t>2</a:t>
            </a:fld>
            <a:endParaRPr lang="en-US"/>
          </a:p>
        </p:txBody>
      </p:sp>
    </p:spTree>
    <p:extLst>
      <p:ext uri="{BB962C8B-B14F-4D97-AF65-F5344CB8AC3E}">
        <p14:creationId xmlns:p14="http://schemas.microsoft.com/office/powerpoint/2010/main" val="33722704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CF3C82-24F5-C266-C480-6E33FE37A65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0EEDD60-7746-A721-2EF9-AB2C318E7FA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C5A42C3-48A1-56B7-FA4C-4DF723245C5D}"/>
              </a:ext>
            </a:extLst>
          </p:cNvPr>
          <p:cNvSpPr>
            <a:spLocks noGrp="1"/>
          </p:cNvSpPr>
          <p:nvPr>
            <p:ph type="body" idx="1"/>
          </p:nvPr>
        </p:nvSpPr>
        <p:spPr/>
        <p:txBody>
          <a:bodyPr/>
          <a:lstStyle/>
          <a:p>
            <a:r>
              <a:rPr lang="en-GB" b="0" i="0" dirty="0">
                <a:effectLst/>
                <a:latin typeface="-apple-system"/>
              </a:rPr>
              <a:t>Knobs</a:t>
            </a:r>
            <a:r>
              <a:rPr lang="en-US" altLang="zh-CN" b="0" i="0" dirty="0">
                <a:effectLst/>
                <a:latin typeface="-apple-system"/>
              </a:rPr>
              <a:t>,</a:t>
            </a:r>
            <a:r>
              <a:rPr lang="zh-CN" altLang="en-US" b="0" i="0" dirty="0">
                <a:effectLst/>
                <a:latin typeface="-apple-system"/>
              </a:rPr>
              <a:t> </a:t>
            </a:r>
            <a:r>
              <a:rPr lang="en-US" altLang="zh-CN" b="0" i="0" dirty="0" err="1">
                <a:effectLst/>
                <a:latin typeface="-apple-system"/>
              </a:rPr>
              <a:t>buttoms</a:t>
            </a:r>
            <a:endParaRPr lang="en-US" dirty="0"/>
          </a:p>
        </p:txBody>
      </p:sp>
      <p:sp>
        <p:nvSpPr>
          <p:cNvPr id="4" name="Slide Number Placeholder 3">
            <a:extLst>
              <a:ext uri="{FF2B5EF4-FFF2-40B4-BE49-F238E27FC236}">
                <a16:creationId xmlns:a16="http://schemas.microsoft.com/office/drawing/2014/main" id="{B5BEC6E1-C200-FE65-A662-C641361490D3}"/>
              </a:ext>
            </a:extLst>
          </p:cNvPr>
          <p:cNvSpPr>
            <a:spLocks noGrp="1"/>
          </p:cNvSpPr>
          <p:nvPr>
            <p:ph type="sldNum" sz="quarter" idx="5"/>
          </p:nvPr>
        </p:nvSpPr>
        <p:spPr/>
        <p:txBody>
          <a:bodyPr/>
          <a:lstStyle/>
          <a:p>
            <a:fld id="{0F24E5BB-E6B0-B84A-ABCD-9A3E9C2D78CB}" type="slidenum">
              <a:rPr lang="en-US" smtClean="0"/>
              <a:t>3</a:t>
            </a:fld>
            <a:endParaRPr lang="en-US"/>
          </a:p>
        </p:txBody>
      </p:sp>
    </p:spTree>
    <p:extLst>
      <p:ext uri="{BB962C8B-B14F-4D97-AF65-F5344CB8AC3E}">
        <p14:creationId xmlns:p14="http://schemas.microsoft.com/office/powerpoint/2010/main" val="18351985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24E5BB-E6B0-B84A-ABCD-9A3E9C2D78CB}" type="slidenum">
              <a:rPr lang="en-US" smtClean="0"/>
              <a:t>5</a:t>
            </a:fld>
            <a:endParaRPr lang="en-US"/>
          </a:p>
        </p:txBody>
      </p:sp>
    </p:spTree>
    <p:extLst>
      <p:ext uri="{BB962C8B-B14F-4D97-AF65-F5344CB8AC3E}">
        <p14:creationId xmlns:p14="http://schemas.microsoft.com/office/powerpoint/2010/main" val="22985269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effectLst/>
                <a:latin typeface="-apple-system"/>
              </a:rPr>
              <a:t>There are two parts to an optimisation problem:</a:t>
            </a:r>
          </a:p>
          <a:p>
            <a:pPr algn="l"/>
            <a:br>
              <a:rPr lang="en-GB" b="0" i="0" dirty="0">
                <a:effectLst/>
                <a:latin typeface="-apple-system"/>
              </a:rPr>
            </a:br>
            <a:endParaRPr lang="en-GB" b="0" i="0" dirty="0">
              <a:effectLst/>
              <a:latin typeface="-apple-system"/>
            </a:endParaRPr>
          </a:p>
          <a:p>
            <a:endParaRPr lang="en-US" dirty="0"/>
          </a:p>
        </p:txBody>
      </p:sp>
      <p:sp>
        <p:nvSpPr>
          <p:cNvPr id="4" name="Slide Number Placeholder 3"/>
          <p:cNvSpPr>
            <a:spLocks noGrp="1"/>
          </p:cNvSpPr>
          <p:nvPr>
            <p:ph type="sldNum" sz="quarter" idx="5"/>
          </p:nvPr>
        </p:nvSpPr>
        <p:spPr/>
        <p:txBody>
          <a:bodyPr/>
          <a:lstStyle/>
          <a:p>
            <a:fld id="{0F24E5BB-E6B0-B84A-ABCD-9A3E9C2D78CB}" type="slidenum">
              <a:rPr lang="en-US" smtClean="0"/>
              <a:t>6</a:t>
            </a:fld>
            <a:endParaRPr lang="en-US"/>
          </a:p>
        </p:txBody>
      </p:sp>
    </p:spTree>
    <p:extLst>
      <p:ext uri="{BB962C8B-B14F-4D97-AF65-F5344CB8AC3E}">
        <p14:creationId xmlns:p14="http://schemas.microsoft.com/office/powerpoint/2010/main" val="17033512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24E5BB-E6B0-B84A-ABCD-9A3E9C2D78CB}" type="slidenum">
              <a:rPr lang="en-US" smtClean="0"/>
              <a:t>15</a:t>
            </a:fld>
            <a:endParaRPr lang="en-US"/>
          </a:p>
        </p:txBody>
      </p:sp>
    </p:spTree>
    <p:extLst>
      <p:ext uri="{BB962C8B-B14F-4D97-AF65-F5344CB8AC3E}">
        <p14:creationId xmlns:p14="http://schemas.microsoft.com/office/powerpoint/2010/main" val="1941601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24E5BB-E6B0-B84A-ABCD-9A3E9C2D78CB}" type="slidenum">
              <a:rPr lang="en-US" smtClean="0"/>
              <a:t>19</a:t>
            </a:fld>
            <a:endParaRPr lang="en-US"/>
          </a:p>
        </p:txBody>
      </p:sp>
    </p:spTree>
    <p:extLst>
      <p:ext uri="{BB962C8B-B14F-4D97-AF65-F5344CB8AC3E}">
        <p14:creationId xmlns:p14="http://schemas.microsoft.com/office/powerpoint/2010/main" val="37876891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24E5BB-E6B0-B84A-ABCD-9A3E9C2D78CB}" type="slidenum">
              <a:rPr lang="en-US" smtClean="0"/>
              <a:t>32</a:t>
            </a:fld>
            <a:endParaRPr lang="en-US"/>
          </a:p>
        </p:txBody>
      </p:sp>
    </p:spTree>
    <p:extLst>
      <p:ext uri="{BB962C8B-B14F-4D97-AF65-F5344CB8AC3E}">
        <p14:creationId xmlns:p14="http://schemas.microsoft.com/office/powerpoint/2010/main" val="28732605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24E5BB-E6B0-B84A-ABCD-9A3E9C2D78CB}" type="slidenum">
              <a:rPr lang="en-US" smtClean="0"/>
              <a:t>33</a:t>
            </a:fld>
            <a:endParaRPr lang="en-US"/>
          </a:p>
        </p:txBody>
      </p:sp>
    </p:spTree>
    <p:extLst>
      <p:ext uri="{BB962C8B-B14F-4D97-AF65-F5344CB8AC3E}">
        <p14:creationId xmlns:p14="http://schemas.microsoft.com/office/powerpoint/2010/main" val="801127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Standar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52559E32-3873-7D45-B9C6-C4F839B303D0}"/>
              </a:ext>
            </a:extLst>
          </p:cNvPr>
          <p:cNvSpPr>
            <a:spLocks noGrp="1"/>
          </p:cNvSpPr>
          <p:nvPr>
            <p:ph type="title"/>
          </p:nvPr>
        </p:nvSpPr>
        <p:spPr>
          <a:xfrm>
            <a:off x="2549236" y="533614"/>
            <a:ext cx="9210963" cy="888786"/>
          </a:xfrm>
        </p:spPr>
        <p:txBody>
          <a:bodyPr>
            <a:normAutofit/>
          </a:bodyPr>
          <a:lstStyle>
            <a:lvl1pPr algn="l">
              <a:defRPr sz="2800"/>
            </a:lvl1pPr>
          </a:lstStyle>
          <a:p>
            <a:r>
              <a:rPr lang="en-GB"/>
              <a:t>Click to edit Master title style</a:t>
            </a:r>
            <a:endParaRPr lang="en-GB" dirty="0"/>
          </a:p>
        </p:txBody>
      </p:sp>
      <p:sp>
        <p:nvSpPr>
          <p:cNvPr id="11" name="Picture Placeholder 2">
            <a:extLst>
              <a:ext uri="{FF2B5EF4-FFF2-40B4-BE49-F238E27FC236}">
                <a16:creationId xmlns:a16="http://schemas.microsoft.com/office/drawing/2014/main" id="{81BC6CA5-FB54-8746-B1B1-0D09602CEAEC}"/>
              </a:ext>
            </a:extLst>
          </p:cNvPr>
          <p:cNvSpPr>
            <a:spLocks noGrp="1"/>
          </p:cNvSpPr>
          <p:nvPr>
            <p:ph type="pic" sz="quarter" idx="13"/>
          </p:nvPr>
        </p:nvSpPr>
        <p:spPr>
          <a:xfrm>
            <a:off x="-1" y="1699336"/>
            <a:ext cx="2452283" cy="4575733"/>
          </a:xfrm>
          <a:prstGeom prst="rect">
            <a:avLst/>
          </a:prstGeom>
        </p:spPr>
        <p:txBody>
          <a:bodyPr/>
          <a:lstStyle>
            <a:lvl1pPr>
              <a:defRPr>
                <a:solidFill>
                  <a:srgbClr val="003560"/>
                </a:solidFill>
                <a:latin typeface="Arial" panose="020B0604020202020204" pitchFamily="34" charset="0"/>
                <a:cs typeface="Arial" panose="020B0604020202020204" pitchFamily="34" charset="0"/>
              </a:defRPr>
            </a:lvl1pPr>
          </a:lstStyle>
          <a:p>
            <a:r>
              <a:rPr lang="en-GB"/>
              <a:t>Click icon to add picture</a:t>
            </a:r>
            <a:endParaRPr lang="en-US" dirty="0"/>
          </a:p>
        </p:txBody>
      </p:sp>
      <p:sp>
        <p:nvSpPr>
          <p:cNvPr id="12" name="Text Placeholder 6">
            <a:extLst>
              <a:ext uri="{FF2B5EF4-FFF2-40B4-BE49-F238E27FC236}">
                <a16:creationId xmlns:a16="http://schemas.microsoft.com/office/drawing/2014/main" id="{1DECEF87-946C-834D-8550-61FE3D91A5E9}"/>
              </a:ext>
            </a:extLst>
          </p:cNvPr>
          <p:cNvSpPr>
            <a:spLocks noGrp="1"/>
          </p:cNvSpPr>
          <p:nvPr>
            <p:ph type="body" sz="quarter" idx="14" hasCustomPrompt="1"/>
          </p:nvPr>
        </p:nvSpPr>
        <p:spPr>
          <a:xfrm>
            <a:off x="2549235" y="1705343"/>
            <a:ext cx="9210963" cy="4526124"/>
          </a:xfrm>
          <a:prstGeom prst="rect">
            <a:avLst/>
          </a:prstGeom>
        </p:spPr>
        <p:txBody>
          <a:bodyPr/>
          <a:lstStyle>
            <a:lvl1pPr>
              <a:defRPr sz="2400">
                <a:solidFill>
                  <a:srgbClr val="003560"/>
                </a:solidFill>
                <a:latin typeface="Arial" panose="020B0604020202020204" pitchFamily="34" charset="0"/>
                <a:cs typeface="Arial" panose="020B0604020202020204" pitchFamily="34" charset="0"/>
              </a:defRPr>
            </a:lvl1pPr>
            <a:lvl2pPr>
              <a:defRPr sz="2400">
                <a:solidFill>
                  <a:srgbClr val="003560"/>
                </a:solidFill>
                <a:latin typeface="Arial" panose="020B0604020202020204" pitchFamily="34" charset="0"/>
                <a:cs typeface="Arial" panose="020B0604020202020204" pitchFamily="34" charset="0"/>
              </a:defRPr>
            </a:lvl2pPr>
            <a:lvl3pPr>
              <a:defRPr sz="2400" b="0">
                <a:solidFill>
                  <a:srgbClr val="003560"/>
                </a:solidFill>
                <a:latin typeface="Arial" panose="020B0604020202020204" pitchFamily="34" charset="0"/>
                <a:cs typeface="Arial" panose="020B0604020202020204" pitchFamily="34" charset="0"/>
              </a:defRPr>
            </a:lvl3pPr>
            <a:lvl4pPr>
              <a:defRPr sz="2400">
                <a:solidFill>
                  <a:srgbClr val="003560"/>
                </a:solidFill>
                <a:latin typeface="Arial" panose="020B0604020202020204" pitchFamily="34" charset="0"/>
                <a:cs typeface="Arial" panose="020B0604020202020204" pitchFamily="34" charset="0"/>
              </a:defRPr>
            </a:lvl4pPr>
            <a:lvl5pPr>
              <a:defRPr sz="2400">
                <a:solidFill>
                  <a:srgbClr val="003560"/>
                </a:solidFill>
                <a:latin typeface="Arial" panose="020B0604020202020204" pitchFamily="34" charset="0"/>
                <a:cs typeface="Arial" panose="020B0604020202020204" pitchFamily="34" charset="0"/>
              </a:defRPr>
            </a:lvl5pPr>
          </a:lstStyle>
          <a:p>
            <a:pPr lvl="0"/>
            <a:r>
              <a:rPr lang="en-GB" dirty="0"/>
              <a:t>Body text Arial 24pt</a:t>
            </a:r>
            <a:endParaRPr lang="en-US" dirty="0"/>
          </a:p>
        </p:txBody>
      </p:sp>
    </p:spTree>
    <p:extLst>
      <p:ext uri="{BB962C8B-B14F-4D97-AF65-F5344CB8AC3E}">
        <p14:creationId xmlns:p14="http://schemas.microsoft.com/office/powerpoint/2010/main" val="28108165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Full image">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83BB4406-02B4-284F-84C5-A21F22E6BA49}"/>
              </a:ext>
            </a:extLst>
          </p:cNvPr>
          <p:cNvSpPr>
            <a:spLocks noGrp="1"/>
          </p:cNvSpPr>
          <p:nvPr>
            <p:ph type="title"/>
          </p:nvPr>
        </p:nvSpPr>
        <p:spPr>
          <a:xfrm>
            <a:off x="2549236" y="533614"/>
            <a:ext cx="9210963" cy="888786"/>
          </a:xfrm>
        </p:spPr>
        <p:txBody>
          <a:bodyPr>
            <a:normAutofit/>
          </a:bodyPr>
          <a:lstStyle>
            <a:lvl1pPr algn="l">
              <a:defRPr sz="2800"/>
            </a:lvl1pPr>
          </a:lstStyle>
          <a:p>
            <a:r>
              <a:rPr lang="en-GB"/>
              <a:t>Click to edit Master title style</a:t>
            </a:r>
            <a:endParaRPr lang="en-GB" dirty="0"/>
          </a:p>
        </p:txBody>
      </p:sp>
      <p:sp>
        <p:nvSpPr>
          <p:cNvPr id="11" name="Content Placeholder 7">
            <a:extLst>
              <a:ext uri="{FF2B5EF4-FFF2-40B4-BE49-F238E27FC236}">
                <a16:creationId xmlns:a16="http://schemas.microsoft.com/office/drawing/2014/main" id="{5FEA054A-F191-E34B-8C26-BA11F3F0C090}"/>
              </a:ext>
            </a:extLst>
          </p:cNvPr>
          <p:cNvSpPr>
            <a:spLocks noGrp="1"/>
          </p:cNvSpPr>
          <p:nvPr>
            <p:ph sz="quarter" idx="13"/>
          </p:nvPr>
        </p:nvSpPr>
        <p:spPr>
          <a:xfrm>
            <a:off x="285750" y="1627188"/>
            <a:ext cx="11474450" cy="460692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1768928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ual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838200" y="1608667"/>
            <a:ext cx="5181600" cy="4568296"/>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p:cNvSpPr>
            <a:spLocks noGrp="1"/>
          </p:cNvSpPr>
          <p:nvPr>
            <p:ph sz="half" idx="2"/>
          </p:nvPr>
        </p:nvSpPr>
        <p:spPr>
          <a:xfrm>
            <a:off x="6172200" y="1608667"/>
            <a:ext cx="5181600" cy="4568296"/>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Title 1">
            <a:extLst>
              <a:ext uri="{FF2B5EF4-FFF2-40B4-BE49-F238E27FC236}">
                <a16:creationId xmlns:a16="http://schemas.microsoft.com/office/drawing/2014/main" id="{3EE31514-F8EA-5D4E-B45D-65DD78DBE34E}"/>
              </a:ext>
            </a:extLst>
          </p:cNvPr>
          <p:cNvSpPr>
            <a:spLocks noGrp="1"/>
          </p:cNvSpPr>
          <p:nvPr>
            <p:ph type="title"/>
          </p:nvPr>
        </p:nvSpPr>
        <p:spPr>
          <a:xfrm>
            <a:off x="2549236" y="533614"/>
            <a:ext cx="9210963" cy="888786"/>
          </a:xfrm>
        </p:spPr>
        <p:txBody>
          <a:bodyPr>
            <a:normAutofit/>
          </a:bodyPr>
          <a:lstStyle>
            <a:lvl1pPr algn="l">
              <a:defRPr sz="2800"/>
            </a:lvl1pPr>
          </a:lstStyle>
          <a:p>
            <a:r>
              <a:rPr lang="en-GB"/>
              <a:t>Click to edit Master title style</a:t>
            </a:r>
            <a:endParaRPr lang="en-GB" dirty="0"/>
          </a:p>
        </p:txBody>
      </p:sp>
    </p:spTree>
    <p:extLst>
      <p:ext uri="{BB962C8B-B14F-4D97-AF65-F5344CB8AC3E}">
        <p14:creationId xmlns:p14="http://schemas.microsoft.com/office/powerpoint/2010/main" val="34125246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7" name="Title 1">
            <a:extLst>
              <a:ext uri="{FF2B5EF4-FFF2-40B4-BE49-F238E27FC236}">
                <a16:creationId xmlns:a16="http://schemas.microsoft.com/office/drawing/2014/main" id="{191D55F9-A3F2-1242-A5F3-5AAACC9DB3AE}"/>
              </a:ext>
            </a:extLst>
          </p:cNvPr>
          <p:cNvSpPr>
            <a:spLocks noGrp="1"/>
          </p:cNvSpPr>
          <p:nvPr>
            <p:ph type="title"/>
          </p:nvPr>
        </p:nvSpPr>
        <p:spPr>
          <a:xfrm>
            <a:off x="2549236" y="533614"/>
            <a:ext cx="9210963" cy="888786"/>
          </a:xfrm>
        </p:spPr>
        <p:txBody>
          <a:bodyPr>
            <a:normAutofit/>
          </a:bodyPr>
          <a:lstStyle>
            <a:lvl1pPr algn="l">
              <a:defRPr sz="2800"/>
            </a:lvl1pPr>
          </a:lstStyle>
          <a:p>
            <a:r>
              <a:rPr lang="en-GB"/>
              <a:t>Click to edit Master title style</a:t>
            </a:r>
            <a:endParaRPr lang="en-GB" dirty="0"/>
          </a:p>
        </p:txBody>
      </p:sp>
    </p:spTree>
    <p:extLst>
      <p:ext uri="{BB962C8B-B14F-4D97-AF65-F5344CB8AC3E}">
        <p14:creationId xmlns:p14="http://schemas.microsoft.com/office/powerpoint/2010/main" val="22494081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90418" y="1657926"/>
            <a:ext cx="6629400" cy="789709"/>
          </a:xfrm>
        </p:spPr>
        <p:txBody>
          <a:bodyPr anchor="t">
            <a:normAutofit/>
          </a:bodyPr>
          <a:lstStyle>
            <a:lvl1pPr algn="l">
              <a:defRPr sz="2800">
                <a:solidFill>
                  <a:schemeClr val="accent1">
                    <a:lumMod val="50000"/>
                  </a:schemeClr>
                </a:solidFill>
                <a:latin typeface="Arial" panose="020B0604020202020204" pitchFamily="34" charset="0"/>
                <a:cs typeface="Arial" panose="020B0604020202020204" pitchFamily="34" charset="0"/>
              </a:defRPr>
            </a:lvl1pPr>
          </a:lstStyle>
          <a:p>
            <a:r>
              <a:rPr lang="en-GB"/>
              <a:t>Click to edit Master title style</a:t>
            </a:r>
            <a:endParaRPr lang="en-GB" dirty="0"/>
          </a:p>
        </p:txBody>
      </p:sp>
      <p:sp>
        <p:nvSpPr>
          <p:cNvPr id="3" name="Subtitle 2"/>
          <p:cNvSpPr>
            <a:spLocks noGrp="1"/>
          </p:cNvSpPr>
          <p:nvPr>
            <p:ph type="subTitle" idx="1"/>
          </p:nvPr>
        </p:nvSpPr>
        <p:spPr>
          <a:xfrm>
            <a:off x="690418" y="3015529"/>
            <a:ext cx="5680364" cy="623598"/>
          </a:xfrm>
        </p:spPr>
        <p:txBody>
          <a:bodyPr>
            <a:normAutofit/>
          </a:bodyPr>
          <a:lstStyle>
            <a:lvl1pPr marL="0" indent="0" algn="l">
              <a:buNone/>
              <a:defRPr sz="2400">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GB" dirty="0"/>
          </a:p>
        </p:txBody>
      </p:sp>
    </p:spTree>
    <p:extLst>
      <p:ext uri="{BB962C8B-B14F-4D97-AF65-F5344CB8AC3E}">
        <p14:creationId xmlns:p14="http://schemas.microsoft.com/office/powerpoint/2010/main" val="11842734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Header only">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97420DD-2415-454D-AA0F-DBDA719CBDF3}"/>
              </a:ext>
            </a:extLst>
          </p:cNvPr>
          <p:cNvSpPr>
            <a:spLocks noGrp="1"/>
          </p:cNvSpPr>
          <p:nvPr>
            <p:ph type="title"/>
          </p:nvPr>
        </p:nvSpPr>
        <p:spPr>
          <a:xfrm>
            <a:off x="2549236" y="533614"/>
            <a:ext cx="9210963" cy="888786"/>
          </a:xfrm>
        </p:spPr>
        <p:txBody>
          <a:bodyPr>
            <a:normAutofit/>
          </a:bodyPr>
          <a:lstStyle>
            <a:lvl1pPr algn="l">
              <a:defRPr sz="2800"/>
            </a:lvl1pPr>
          </a:lstStyle>
          <a:p>
            <a:r>
              <a:rPr lang="en-GB"/>
              <a:t>Click to edit Master title style</a:t>
            </a:r>
            <a:endParaRPr lang="en-GB" dirty="0"/>
          </a:p>
        </p:txBody>
      </p:sp>
    </p:spTree>
    <p:extLst>
      <p:ext uri="{BB962C8B-B14F-4D97-AF65-F5344CB8AC3E}">
        <p14:creationId xmlns:p14="http://schemas.microsoft.com/office/powerpoint/2010/main" val="11012830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41680" y="2123676"/>
            <a:ext cx="4027169" cy="1600200"/>
          </a:xfrm>
        </p:spPr>
        <p:txBody>
          <a:bodyPr anchor="t">
            <a:normAutofit/>
          </a:bodyPr>
          <a:lstStyle>
            <a:lvl1pPr algn="l">
              <a:defRPr sz="2800"/>
            </a:lvl1pPr>
          </a:lstStyle>
          <a:p>
            <a:r>
              <a:rPr lang="en-GB" dirty="0"/>
              <a:t>Click to edit Master title style</a:t>
            </a:r>
          </a:p>
        </p:txBody>
      </p:sp>
      <p:sp>
        <p:nvSpPr>
          <p:cNvPr id="4" name="Text Placeholder 3"/>
          <p:cNvSpPr>
            <a:spLocks noGrp="1"/>
          </p:cNvSpPr>
          <p:nvPr>
            <p:ph type="body" sz="half" idx="2"/>
          </p:nvPr>
        </p:nvSpPr>
        <p:spPr>
          <a:xfrm>
            <a:off x="741680" y="3934224"/>
            <a:ext cx="4030345" cy="1934763"/>
          </a:xfrm>
        </p:spPr>
        <p:txBody>
          <a:bodyPr/>
          <a:lstStyle>
            <a:lvl1pPr marL="0" indent="0">
              <a:buNone/>
              <a:defRPr sz="2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3" name="Content Placeholder 2"/>
          <p:cNvSpPr>
            <a:spLocks noGrp="1"/>
          </p:cNvSpPr>
          <p:nvPr>
            <p:ph idx="1"/>
          </p:nvPr>
        </p:nvSpPr>
        <p:spPr>
          <a:xfrm>
            <a:off x="5183188" y="987425"/>
            <a:ext cx="6172200" cy="4873625"/>
          </a:xfrm>
        </p:spPr>
        <p:txBody>
          <a:bodyPr/>
          <a:lstStyle>
            <a:lvl1pPr>
              <a:defRPr sz="2400"/>
            </a:lvl1pPr>
            <a:lvl2pPr>
              <a:defRPr sz="2400"/>
            </a:lvl2pPr>
            <a:lvl3pPr>
              <a:defRPr sz="2400"/>
            </a:lvl3pPr>
            <a:lvl4pPr>
              <a:defRPr sz="2400"/>
            </a:lvl4pPr>
            <a:lvl5pPr>
              <a:defRPr sz="24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Tree>
    <p:extLst>
      <p:ext uri="{BB962C8B-B14F-4D97-AF65-F5344CB8AC3E}">
        <p14:creationId xmlns:p14="http://schemas.microsoft.com/office/powerpoint/2010/main" val="23280398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A65B24-645B-1746-9651-55C209C5E25D}"/>
              </a:ext>
            </a:extLst>
          </p:cNvPr>
          <p:cNvSpPr/>
          <p:nvPr userDrawn="1"/>
        </p:nvSpPr>
        <p:spPr>
          <a:xfrm>
            <a:off x="0" y="0"/>
            <a:ext cx="1219200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638103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511800" y="681037"/>
            <a:ext cx="5842000" cy="1009651"/>
          </a:xfrm>
          <a:prstGeom prst="rect">
            <a:avLst/>
          </a:prstGeom>
        </p:spPr>
        <p:txBody>
          <a:bodyPr vert="horz" lIns="91440" tIns="45720" rIns="91440" bIns="45720" rtlCol="0" anchor="t">
            <a:normAutofit/>
          </a:bodyPr>
          <a:lstStyle/>
          <a:p>
            <a:r>
              <a:rPr lang="en-GB"/>
              <a:t>Click to edit Master title style</a:t>
            </a:r>
            <a:endParaRPr lang="en-GB"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F624FB1-CB24-4B4C-BFD4-AD276D9A4059}" type="datetimeFigureOut">
              <a:rPr lang="en-GB" smtClean="0"/>
              <a:t>23/10/2025</a:t>
            </a:fld>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A19F3F6-C255-4AC5-91C2-3F61B6509B36}" type="slidenum">
              <a:rPr lang="en-GB" smtClean="0"/>
              <a:t>‹#›</a:t>
            </a:fld>
            <a:endParaRPr lang="en-GB"/>
          </a:p>
        </p:txBody>
      </p:sp>
      <p:pic>
        <p:nvPicPr>
          <p:cNvPr id="9" name="Picture 8">
            <a:extLst>
              <a:ext uri="{FF2B5EF4-FFF2-40B4-BE49-F238E27FC236}">
                <a16:creationId xmlns:a16="http://schemas.microsoft.com/office/drawing/2014/main" id="{46262A0F-9E49-6B4D-94F3-647B33A25AE7}"/>
              </a:ext>
              <a:ext uri="{C183D7F6-B498-43B3-948B-1728B52AA6E4}">
                <adec:decorative xmlns:adec="http://schemas.microsoft.com/office/drawing/2017/decorative" val="1"/>
              </a:ext>
            </a:extLst>
          </p:cNvPr>
          <p:cNvPicPr>
            <a:picLocks noChangeAspect="1"/>
          </p:cNvPicPr>
          <p:nvPr userDrawn="1"/>
        </p:nvPicPr>
        <p:blipFill>
          <a:blip r:embed="rId10">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635699181"/>
      </p:ext>
    </p:extLst>
  </p:cSld>
  <p:clrMap bg1="lt1" tx1="dk1" bg2="lt2" tx2="dk2" accent1="accent1" accent2="accent2" accent3="accent3" accent4="accent4" accent5="accent5" accent6="accent6" hlink="hlink" folHlink="folHlink"/>
  <p:sldLayoutIdLst>
    <p:sldLayoutId id="2147483688" r:id="rId1"/>
    <p:sldLayoutId id="2147483683" r:id="rId2"/>
    <p:sldLayoutId id="2147483652" r:id="rId3"/>
    <p:sldLayoutId id="2147483653" r:id="rId4"/>
    <p:sldLayoutId id="2147483649" r:id="rId5"/>
    <p:sldLayoutId id="2147483654" r:id="rId6"/>
    <p:sldLayoutId id="2147483656" r:id="rId7"/>
    <p:sldLayoutId id="2147483684" r:id="rId8"/>
  </p:sldLayoutIdLst>
  <p:txStyles>
    <p:titleStyle>
      <a:lvl1pPr algn="r" defTabSz="914400" rtl="0" eaLnBrk="1" latinLnBrk="0" hangingPunct="1">
        <a:lnSpc>
          <a:spcPct val="90000"/>
        </a:lnSpc>
        <a:spcBef>
          <a:spcPct val="0"/>
        </a:spcBef>
        <a:buNone/>
        <a:defRPr sz="2800" b="1" kern="1200">
          <a:solidFill>
            <a:schemeClr val="accent1">
              <a:lumMod val="50000"/>
            </a:schemeClr>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accent1">
              <a:lumMod val="50000"/>
            </a:schemeClr>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lumMod val="50000"/>
            </a:schemeClr>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lumMod val="50000"/>
            </a:schemeClr>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lumMod val="50000"/>
            </a:schemeClr>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lumMod val="50000"/>
            </a:schemeClr>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18.png"/><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s://docs.scipy.org/doc/scipy/reference/optimize.html#module-scipy.optimize" TargetMode="Externa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hyperlink" Target="https://doi.org/10.1093%2Fcomjnl%2F7.4.308" TargetMode="External"/><Relationship Id="rId5" Type="http://schemas.openxmlformats.org/officeDocument/2006/relationships/hyperlink" Target="https://en.wikipedia.org/wiki/Doi_(identifier)" TargetMode="External"/><Relationship Id="rId4" Type="http://schemas.openxmlformats.org/officeDocument/2006/relationships/image" Target="../media/image25.gif"/></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video" Target="https://www.youtube.com/embed/4p4WAaz78Vk?feature=oembed" TargetMode="External"/><Relationship Id="rId5" Type="http://schemas.openxmlformats.org/officeDocument/2006/relationships/image" Target="../media/image3.png"/><Relationship Id="rId4" Type="http://schemas.openxmlformats.org/officeDocument/2006/relationships/image" Target="../media/image4.jpeg"/></Relationships>
</file>

<file path=ppt/slides/_rels/slide3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33.xml.rels><?xml version="1.0" encoding="UTF-8" standalone="yes"?>
<Relationships xmlns="http://schemas.openxmlformats.org/package/2006/relationships"><Relationship Id="rId3" Type="http://schemas.openxmlformats.org/officeDocument/2006/relationships/hyperlink" Target="https://d2l.ai/chapter_optimization/convexity.html"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3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5.png"/><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6.png"/></Relationships>
</file>

<file path=ppt/slides/_rels/slide38.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image" Target="../media/image48.png"/><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3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Layout" Target="../slideLayouts/slideLayout2.xml"/><Relationship Id="rId1" Type="http://schemas.openxmlformats.org/officeDocument/2006/relationships/video" Target="https://www.youtube.com/embed/V1eYniJ0Rnk"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4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61.jpeg"/></Relationships>
</file>

<file path=ppt/slides/_rels/slide4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410.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64.gif"/><Relationship Id="rId2" Type="http://schemas.openxmlformats.org/officeDocument/2006/relationships/image" Target="../media/image63.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image" Target="../media/image45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72.gif"/><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hyperlink" Target="https://en.wikipedia.org/wiki/Evolved_antenna#/media/File:St_5-xband-antenna.jpg" TargetMode="External"/><Relationship Id="rId2" Type="http://schemas.openxmlformats.org/officeDocument/2006/relationships/image" Target="../media/image73.jpe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hyperlink" Target="http://www.goatstream.com/research/" TargetMode="External"/><Relationship Id="rId2" Type="http://schemas.openxmlformats.org/officeDocument/2006/relationships/image" Target="../media/image74.gif"/><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image" Target="../media/image75.jp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77.jpg"/><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The Gilbert Scott Building">
            <a:extLst>
              <a:ext uri="{FF2B5EF4-FFF2-40B4-BE49-F238E27FC236}">
                <a16:creationId xmlns:a16="http://schemas.microsoft.com/office/drawing/2014/main" id="{BAB3C4BD-A67A-4D47-6D5C-637F167E7C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p:txBody>
          <a:bodyPr>
            <a:normAutofit fontScale="90000"/>
          </a:bodyPr>
          <a:lstStyle/>
          <a:p>
            <a:r>
              <a:rPr lang="en-GB" b="1" i="0" dirty="0">
                <a:effectLst/>
              </a:rPr>
              <a:t>Introduction to Data Science and Systems</a:t>
            </a:r>
            <a:endParaRPr lang="en-GB" dirty="0">
              <a:solidFill>
                <a:schemeClr val="tx1"/>
              </a:solidFill>
            </a:endParaRPr>
          </a:p>
        </p:txBody>
      </p:sp>
      <p:sp>
        <p:nvSpPr>
          <p:cNvPr id="3" name="Subtitle 2"/>
          <p:cNvSpPr>
            <a:spLocks noGrp="1"/>
          </p:cNvSpPr>
          <p:nvPr>
            <p:ph type="subTitle" idx="1"/>
          </p:nvPr>
        </p:nvSpPr>
        <p:spPr>
          <a:xfrm>
            <a:off x="690417" y="2447635"/>
            <a:ext cx="8315038" cy="1062182"/>
          </a:xfrm>
        </p:spPr>
        <p:txBody>
          <a:bodyPr>
            <a:normAutofit/>
          </a:bodyPr>
          <a:lstStyle/>
          <a:p>
            <a:r>
              <a:rPr lang="en-GB" sz="2000" dirty="0">
                <a:solidFill>
                  <a:schemeClr val="tx1"/>
                </a:solidFill>
              </a:rPr>
              <a:t>Lecture </a:t>
            </a:r>
            <a:r>
              <a:rPr lang="en-US" altLang="zh-CN" sz="2000" dirty="0">
                <a:solidFill>
                  <a:schemeClr val="tx1"/>
                </a:solidFill>
              </a:rPr>
              <a:t>4</a:t>
            </a:r>
            <a:r>
              <a:rPr lang="en-GB" sz="2000" dirty="0">
                <a:solidFill>
                  <a:schemeClr val="tx1"/>
                </a:solidFill>
              </a:rPr>
              <a:t>: </a:t>
            </a:r>
            <a:r>
              <a:rPr lang="en-GB" sz="2000" b="1" i="0" dirty="0">
                <a:effectLst/>
                <a:latin typeface="-apple-system"/>
              </a:rPr>
              <a:t>Optimisation I</a:t>
            </a:r>
          </a:p>
          <a:p>
            <a:r>
              <a:rPr lang="en-GB" sz="2000" b="1" i="0" dirty="0">
                <a:effectLst/>
                <a:latin typeface="-apple-system"/>
              </a:rPr>
              <a:t>- Parameters, objective functions, classification of optimisation problems</a:t>
            </a:r>
          </a:p>
          <a:p>
            <a:endParaRPr lang="en-GB" sz="1600" dirty="0">
              <a:solidFill>
                <a:schemeClr val="tx1"/>
              </a:solidFill>
            </a:endParaRPr>
          </a:p>
        </p:txBody>
      </p:sp>
      <p:sp>
        <p:nvSpPr>
          <p:cNvPr id="5" name="TextBox 4">
            <a:extLst>
              <a:ext uri="{FF2B5EF4-FFF2-40B4-BE49-F238E27FC236}">
                <a16:creationId xmlns:a16="http://schemas.microsoft.com/office/drawing/2014/main" id="{8751FC6E-FCE7-8227-A3BF-138CAED1187D}"/>
              </a:ext>
            </a:extLst>
          </p:cNvPr>
          <p:cNvSpPr txBox="1"/>
          <p:nvPr/>
        </p:nvSpPr>
        <p:spPr>
          <a:xfrm>
            <a:off x="690417" y="3269795"/>
            <a:ext cx="6183086" cy="369332"/>
          </a:xfrm>
          <a:prstGeom prst="rect">
            <a:avLst/>
          </a:prstGeom>
          <a:noFill/>
        </p:spPr>
        <p:txBody>
          <a:bodyPr wrap="square">
            <a:spAutoFit/>
          </a:bodyPr>
          <a:lstStyle/>
          <a:p>
            <a:r>
              <a:rPr lang="en-US" altLang="zh-CN" dirty="0">
                <a:solidFill>
                  <a:schemeClr val="tx1"/>
                </a:solidFill>
                <a:latin typeface="Arial" panose="020B0604020202020204" pitchFamily="34" charset="0"/>
                <a:cs typeface="Arial" panose="020B0604020202020204" pitchFamily="34" charset="0"/>
              </a:rPr>
              <a:t>Dr</a:t>
            </a:r>
            <a:r>
              <a:rPr lang="zh-CN" altLang="en-US" dirty="0">
                <a:solidFill>
                  <a:schemeClr val="tx1"/>
                </a:solidFill>
                <a:latin typeface="Arial" panose="020B0604020202020204" pitchFamily="34" charset="0"/>
                <a:cs typeface="Arial" panose="020B0604020202020204" pitchFamily="34" charset="0"/>
              </a:rPr>
              <a:t> </a:t>
            </a:r>
            <a:r>
              <a:rPr lang="en-GB" altLang="zh-CN" dirty="0">
                <a:solidFill>
                  <a:schemeClr val="tx1"/>
                </a:solidFill>
                <a:latin typeface="Arial" panose="020B0604020202020204" pitchFamily="34" charset="0"/>
                <a:cs typeface="Arial" panose="020B0604020202020204" pitchFamily="34" charset="0"/>
              </a:rPr>
              <a:t>Nicolas Pugeault</a:t>
            </a:r>
            <a:endParaRPr lang="en-GB"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197290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4507DD-983C-33A9-C93E-E928AAC1CFC3}"/>
              </a:ext>
            </a:extLst>
          </p:cNvPr>
          <p:cNvSpPr>
            <a:spLocks noGrp="1"/>
          </p:cNvSpPr>
          <p:nvPr>
            <p:ph type="title"/>
          </p:nvPr>
        </p:nvSpPr>
        <p:spPr/>
        <p:txBody>
          <a:bodyPr/>
          <a:lstStyle/>
          <a:p>
            <a:r>
              <a:rPr lang="en-US" altLang="zh-CN" dirty="0"/>
              <a:t>C</a:t>
            </a:r>
            <a:r>
              <a:rPr lang="en-US" dirty="0"/>
              <a:t>onstraints</a:t>
            </a:r>
          </a:p>
        </p:txBody>
      </p:sp>
      <p:sp>
        <p:nvSpPr>
          <p:cNvPr id="3" name="Content Placeholder 2">
            <a:extLst>
              <a:ext uri="{FF2B5EF4-FFF2-40B4-BE49-F238E27FC236}">
                <a16:creationId xmlns:a16="http://schemas.microsoft.com/office/drawing/2014/main" id="{474E00AE-FABD-3DC5-88F7-C9205A2A02A7}"/>
              </a:ext>
            </a:extLst>
          </p:cNvPr>
          <p:cNvSpPr>
            <a:spLocks noGrp="1"/>
          </p:cNvSpPr>
          <p:nvPr>
            <p:ph sz="quarter" idx="13"/>
          </p:nvPr>
        </p:nvSpPr>
        <p:spPr>
          <a:xfrm>
            <a:off x="285749" y="1627188"/>
            <a:ext cx="4792437" cy="4606925"/>
          </a:xfrm>
        </p:spPr>
        <p:txBody>
          <a:bodyPr/>
          <a:lstStyle/>
          <a:p>
            <a:r>
              <a:rPr lang="en-GB" b="0" i="0" dirty="0">
                <a:effectLst/>
                <a:latin typeface="-apple-system"/>
              </a:rPr>
              <a:t>We usually think of the objective function as a </a:t>
            </a:r>
            <a:r>
              <a:rPr lang="en-GB" b="1" i="0" dirty="0">
                <a:effectLst/>
                <a:latin typeface="-apple-system"/>
              </a:rPr>
              <a:t>cost</a:t>
            </a:r>
            <a:r>
              <a:rPr lang="en-GB" b="0" i="0" dirty="0">
                <a:effectLst/>
                <a:latin typeface="-apple-system"/>
              </a:rPr>
              <a:t> which is </a:t>
            </a:r>
            <a:r>
              <a:rPr lang="en-GB" b="0" i="1" dirty="0">
                <a:effectLst/>
                <a:latin typeface="-apple-system"/>
              </a:rPr>
              <a:t>minimised</a:t>
            </a:r>
            <a:r>
              <a:rPr lang="en-GB" b="0" i="0" dirty="0">
                <a:effectLst/>
                <a:latin typeface="-apple-system"/>
              </a:rPr>
              <a:t>.</a:t>
            </a:r>
          </a:p>
          <a:p>
            <a:r>
              <a:rPr lang="en-US" altLang="zh-CN" b="1" dirty="0">
                <a:latin typeface="-apple-system"/>
              </a:rPr>
              <a:t>Loss</a:t>
            </a:r>
            <a:r>
              <a:rPr lang="zh-CN" altLang="en-US" b="1" dirty="0">
                <a:latin typeface="-apple-system"/>
              </a:rPr>
              <a:t> </a:t>
            </a:r>
            <a:r>
              <a:rPr lang="en-US" altLang="zh-CN" b="1" dirty="0">
                <a:latin typeface="-apple-system"/>
              </a:rPr>
              <a:t>function</a:t>
            </a:r>
            <a:r>
              <a:rPr lang="zh-CN" altLang="en-US" dirty="0">
                <a:latin typeface="-apple-system"/>
              </a:rPr>
              <a:t> </a:t>
            </a:r>
            <a:r>
              <a:rPr lang="en-US" altLang="zh-CN" dirty="0">
                <a:latin typeface="-apple-system"/>
              </a:rPr>
              <a:t>(more</a:t>
            </a:r>
            <a:r>
              <a:rPr lang="zh-CN" altLang="en-US" dirty="0">
                <a:latin typeface="-apple-system"/>
              </a:rPr>
              <a:t> </a:t>
            </a:r>
            <a:r>
              <a:rPr lang="en-US" altLang="zh-CN" dirty="0">
                <a:latin typeface="-apple-system"/>
              </a:rPr>
              <a:t>popular)</a:t>
            </a:r>
            <a:endParaRPr lang="en-GB" b="0" i="0" dirty="0">
              <a:effectLst/>
              <a:latin typeface="-apple-system"/>
            </a:endParaRPr>
          </a:p>
          <a:p>
            <a:pPr marL="0" indent="0">
              <a:buNone/>
            </a:pPr>
            <a:endParaRPr lang="en-GB" dirty="0">
              <a:latin typeface="-apple-system"/>
            </a:endParaRPr>
          </a:p>
          <a:p>
            <a:endParaRPr lang="en-GB" dirty="0">
              <a:latin typeface="-apple-system"/>
            </a:endParaRPr>
          </a:p>
          <a:p>
            <a:r>
              <a:rPr lang="en-US" altLang="zh-CN" dirty="0">
                <a:latin typeface="-apple-system"/>
              </a:rPr>
              <a:t>We</a:t>
            </a:r>
            <a:r>
              <a:rPr lang="zh-CN" altLang="en-US" dirty="0">
                <a:latin typeface="-apple-system"/>
              </a:rPr>
              <a:t> </a:t>
            </a:r>
            <a:r>
              <a:rPr lang="en-US" altLang="zh-CN" dirty="0">
                <a:latin typeface="-apple-system"/>
              </a:rPr>
              <a:t>want</a:t>
            </a:r>
            <a:r>
              <a:rPr lang="zh-CN" altLang="en-US" dirty="0">
                <a:latin typeface="-apple-system"/>
              </a:rPr>
              <a:t> </a:t>
            </a:r>
            <a:r>
              <a:rPr lang="en-US" altLang="zh-CN" dirty="0">
                <a:latin typeface="-apple-system"/>
              </a:rPr>
              <a:t>the</a:t>
            </a:r>
            <a:r>
              <a:rPr lang="zh-CN" altLang="en-US" dirty="0">
                <a:latin typeface="-apple-system"/>
              </a:rPr>
              <a:t> </a:t>
            </a:r>
            <a:r>
              <a:rPr lang="en-US" altLang="zh-CN" dirty="0">
                <a:latin typeface="-apple-system"/>
              </a:rPr>
              <a:t>cost</a:t>
            </a:r>
            <a:r>
              <a:rPr lang="zh-CN" altLang="en-US" dirty="0">
                <a:latin typeface="-apple-system"/>
              </a:rPr>
              <a:t> </a:t>
            </a:r>
            <a:r>
              <a:rPr lang="en-US" altLang="zh-CN" dirty="0">
                <a:latin typeface="-apple-system"/>
              </a:rPr>
              <a:t>subject</a:t>
            </a:r>
            <a:r>
              <a:rPr lang="zh-CN" altLang="en-US" dirty="0">
                <a:latin typeface="-apple-system"/>
              </a:rPr>
              <a:t> </a:t>
            </a:r>
            <a:r>
              <a:rPr lang="en-US" altLang="zh-CN" dirty="0">
                <a:latin typeface="-apple-system"/>
              </a:rPr>
              <a:t>to</a:t>
            </a:r>
            <a:r>
              <a:rPr lang="zh-CN" altLang="en-US" dirty="0">
                <a:latin typeface="-apple-system"/>
              </a:rPr>
              <a:t> </a:t>
            </a:r>
            <a:r>
              <a:rPr lang="en-US" altLang="zh-CN" dirty="0">
                <a:latin typeface="-apple-system"/>
              </a:rPr>
              <a:t>a</a:t>
            </a:r>
            <a:r>
              <a:rPr lang="zh-CN" altLang="en-US" dirty="0">
                <a:latin typeface="-apple-system"/>
              </a:rPr>
              <a:t> </a:t>
            </a:r>
            <a:r>
              <a:rPr lang="en-US" altLang="zh-CN" dirty="0">
                <a:latin typeface="-apple-system"/>
              </a:rPr>
              <a:t>certain</a:t>
            </a:r>
            <a:r>
              <a:rPr lang="zh-CN" altLang="en-US" dirty="0">
                <a:latin typeface="-apple-system"/>
              </a:rPr>
              <a:t> </a:t>
            </a:r>
            <a:r>
              <a:rPr lang="en-US" altLang="zh-CN" dirty="0">
                <a:latin typeface="-apple-system"/>
              </a:rPr>
              <a:t>parameter</a:t>
            </a:r>
            <a:r>
              <a:rPr lang="zh-CN" altLang="en-US" dirty="0">
                <a:latin typeface="-apple-system"/>
              </a:rPr>
              <a:t> </a:t>
            </a:r>
            <a:r>
              <a:rPr lang="en-US" altLang="zh-CN" dirty="0">
                <a:latin typeface="-apple-system"/>
              </a:rPr>
              <a:t>span,</a:t>
            </a:r>
            <a:r>
              <a:rPr lang="zh-CN" altLang="en-US" dirty="0">
                <a:latin typeface="-apple-system"/>
              </a:rPr>
              <a:t> </a:t>
            </a:r>
            <a:r>
              <a:rPr lang="en-US" altLang="zh-CN" dirty="0">
                <a:latin typeface="-apple-system"/>
              </a:rPr>
              <a:t>e.g.</a:t>
            </a:r>
            <a:r>
              <a:rPr lang="zh-CN" altLang="en-US" dirty="0">
                <a:latin typeface="-apple-system"/>
              </a:rPr>
              <a:t> </a:t>
            </a:r>
            <a:r>
              <a:rPr lang="en-US" altLang="zh-CN" dirty="0">
                <a:latin typeface="-apple-system"/>
              </a:rPr>
              <a:t>[a,</a:t>
            </a:r>
            <a:r>
              <a:rPr lang="zh-CN" altLang="en-US" dirty="0">
                <a:latin typeface="-apple-system"/>
              </a:rPr>
              <a:t> </a:t>
            </a:r>
            <a:r>
              <a:rPr lang="en-US" altLang="zh-CN" dirty="0">
                <a:latin typeface="-apple-system"/>
              </a:rPr>
              <a:t>b]</a:t>
            </a:r>
            <a:endParaRPr lang="en-US" dirty="0"/>
          </a:p>
        </p:txBody>
      </p:sp>
      <p:pic>
        <p:nvPicPr>
          <p:cNvPr id="4" name="Picture 3">
            <a:extLst>
              <a:ext uri="{FF2B5EF4-FFF2-40B4-BE49-F238E27FC236}">
                <a16:creationId xmlns:a16="http://schemas.microsoft.com/office/drawing/2014/main" id="{D7DD7F97-6C68-B920-A9CA-0271B9F7A902}"/>
              </a:ext>
            </a:extLst>
          </p:cNvPr>
          <p:cNvPicPr>
            <a:picLocks noChangeAspect="1"/>
          </p:cNvPicPr>
          <p:nvPr/>
        </p:nvPicPr>
        <p:blipFill>
          <a:blip r:embed="rId2"/>
          <a:stretch>
            <a:fillRect/>
          </a:stretch>
        </p:blipFill>
        <p:spPr>
          <a:xfrm>
            <a:off x="6889751" y="1853336"/>
            <a:ext cx="3297464" cy="1016609"/>
          </a:xfrm>
          <a:prstGeom prst="rect">
            <a:avLst/>
          </a:prstGeom>
        </p:spPr>
      </p:pic>
      <p:pic>
        <p:nvPicPr>
          <p:cNvPr id="1028" name="Picture 4" descr="Output image">
            <a:extLst>
              <a:ext uri="{FF2B5EF4-FFF2-40B4-BE49-F238E27FC236}">
                <a16:creationId xmlns:a16="http://schemas.microsoft.com/office/drawing/2014/main" id="{8D18EEBD-AF66-A14C-4AED-7B40C0200EE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78186" y="3005819"/>
            <a:ext cx="6509137" cy="322829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2C4EA450-DF6D-09C8-15F4-ACAE188F918F}"/>
              </a:ext>
            </a:extLst>
          </p:cNvPr>
          <p:cNvSpPr txBox="1"/>
          <p:nvPr/>
        </p:nvSpPr>
        <p:spPr>
          <a:xfrm>
            <a:off x="7280823" y="5637654"/>
            <a:ext cx="158130" cy="369332"/>
          </a:xfrm>
          <a:prstGeom prst="rect">
            <a:avLst/>
          </a:prstGeom>
          <a:noFill/>
        </p:spPr>
        <p:txBody>
          <a:bodyPr wrap="square" rtlCol="0">
            <a:spAutoFit/>
          </a:bodyPr>
          <a:lstStyle/>
          <a:p>
            <a:r>
              <a:rPr lang="en-US" dirty="0"/>
              <a:t>x</a:t>
            </a:r>
          </a:p>
        </p:txBody>
      </p:sp>
      <p:sp>
        <p:nvSpPr>
          <p:cNvPr id="6" name="TextBox 5">
            <a:extLst>
              <a:ext uri="{FF2B5EF4-FFF2-40B4-BE49-F238E27FC236}">
                <a16:creationId xmlns:a16="http://schemas.microsoft.com/office/drawing/2014/main" id="{D8E3183C-5A7D-65EF-B6B3-167A5E7EF564}"/>
              </a:ext>
            </a:extLst>
          </p:cNvPr>
          <p:cNvSpPr txBox="1"/>
          <p:nvPr/>
        </p:nvSpPr>
        <p:spPr>
          <a:xfrm>
            <a:off x="6469551" y="5575777"/>
            <a:ext cx="284052" cy="369332"/>
          </a:xfrm>
          <a:prstGeom prst="rect">
            <a:avLst/>
          </a:prstGeom>
          <a:noFill/>
        </p:spPr>
        <p:txBody>
          <a:bodyPr wrap="none" rtlCol="0">
            <a:spAutoFit/>
          </a:bodyPr>
          <a:lstStyle/>
          <a:p>
            <a:r>
              <a:rPr lang="en-US" dirty="0"/>
              <a:t>x</a:t>
            </a:r>
          </a:p>
        </p:txBody>
      </p:sp>
      <p:sp>
        <p:nvSpPr>
          <p:cNvPr id="7" name="TextBox 6">
            <a:extLst>
              <a:ext uri="{FF2B5EF4-FFF2-40B4-BE49-F238E27FC236}">
                <a16:creationId xmlns:a16="http://schemas.microsoft.com/office/drawing/2014/main" id="{920B71D9-116D-99CD-63E1-43EA4865135A}"/>
              </a:ext>
            </a:extLst>
          </p:cNvPr>
          <p:cNvSpPr txBox="1"/>
          <p:nvPr/>
        </p:nvSpPr>
        <p:spPr>
          <a:xfrm>
            <a:off x="9870623" y="5615099"/>
            <a:ext cx="284052" cy="369332"/>
          </a:xfrm>
          <a:prstGeom prst="rect">
            <a:avLst/>
          </a:prstGeom>
          <a:noFill/>
        </p:spPr>
        <p:txBody>
          <a:bodyPr wrap="none" rtlCol="0">
            <a:spAutoFit/>
          </a:bodyPr>
          <a:lstStyle/>
          <a:p>
            <a:r>
              <a:rPr lang="en-US" dirty="0"/>
              <a:t>x</a:t>
            </a:r>
          </a:p>
        </p:txBody>
      </p:sp>
    </p:spTree>
    <p:extLst>
      <p:ext uri="{BB962C8B-B14F-4D97-AF65-F5344CB8AC3E}">
        <p14:creationId xmlns:p14="http://schemas.microsoft.com/office/powerpoint/2010/main" val="141528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857724-DF45-D90C-AA11-2E7D4CE320DF}"/>
              </a:ext>
            </a:extLst>
          </p:cNvPr>
          <p:cNvSpPr>
            <a:spLocks noGrp="1"/>
          </p:cNvSpPr>
          <p:nvPr>
            <p:ph type="title"/>
          </p:nvPr>
        </p:nvSpPr>
        <p:spPr/>
        <p:txBody>
          <a:bodyPr>
            <a:normAutofit/>
          </a:bodyPr>
          <a:lstStyle/>
          <a:p>
            <a:r>
              <a:rPr lang="en-US" dirty="0"/>
              <a:t>Focus: continuous </a:t>
            </a:r>
            <a:r>
              <a:rPr lang="en-US" dirty="0" err="1"/>
              <a:t>optimisation</a:t>
            </a:r>
            <a:r>
              <a:rPr lang="en-US" dirty="0"/>
              <a:t> in real vector spaces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9AFD1694-EC26-82DB-B11F-B67BDCD5755D}"/>
                  </a:ext>
                </a:extLst>
              </p:cNvPr>
              <p:cNvSpPr>
                <a:spLocks noGrp="1"/>
              </p:cNvSpPr>
              <p:nvPr>
                <p:ph sz="quarter" idx="13"/>
              </p:nvPr>
            </p:nvSpPr>
            <p:spPr/>
            <p:txBody>
              <a:bodyPr>
                <a:normAutofit fontScale="85000" lnSpcReduction="20000"/>
              </a:bodyPr>
              <a:lstStyle/>
              <a:p>
                <a:pPr marL="0" indent="0">
                  <a:buNone/>
                </a:pPr>
                <a:r>
                  <a:rPr lang="en-GB" b="0" i="0" dirty="0">
                    <a:effectLst/>
                    <a:latin typeface="-apple-system"/>
                  </a:rPr>
                  <a:t>This course will focus on optimisation of </a:t>
                </a:r>
                <a:r>
                  <a:rPr lang="en-GB" b="1" i="0" dirty="0">
                    <a:effectLst/>
                    <a:latin typeface="-apple-system"/>
                  </a:rPr>
                  <a:t>continuous</a:t>
                </a:r>
                <a:r>
                  <a:rPr lang="en-GB" b="0" i="0" dirty="0">
                    <a:effectLst/>
                    <a:latin typeface="-apple-system"/>
                  </a:rPr>
                  <a:t> problems in </a:t>
                </a:r>
                <a:r>
                  <a:rPr lang="en-GB" b="0" dirty="0">
                    <a:effectLst/>
                    <a:ea typeface="Cambria Math" panose="02040503050406030204" pitchFamily="18" charset="0"/>
                  </a:rPr>
                  <a:t> </a:t>
                </a:r>
                <a14:m>
                  <m:oMath xmlns:m="http://schemas.openxmlformats.org/officeDocument/2006/math">
                    <m:sSup>
                      <m:sSupPr>
                        <m:ctrlPr>
                          <a:rPr lang="en-GB" b="0" i="1" smtClean="0">
                            <a:effectLst/>
                            <a:latin typeface="Cambria Math" panose="02040503050406030204" pitchFamily="18" charset="0"/>
                            <a:ea typeface="Cambria Math" panose="02040503050406030204" pitchFamily="18" charset="0"/>
                          </a:rPr>
                        </m:ctrlPr>
                      </m:sSupPr>
                      <m:e>
                        <m:r>
                          <a:rPr lang="en-GB" i="1">
                            <a:latin typeface="Cambria Math" panose="02040503050406030204" pitchFamily="18" charset="0"/>
                            <a:ea typeface="Cambria Math" panose="02040503050406030204" pitchFamily="18" charset="0"/>
                          </a:rPr>
                          <m:t>ℝ</m:t>
                        </m:r>
                      </m:e>
                      <m:sup>
                        <m:r>
                          <m:rPr>
                            <m:sty m:val="p"/>
                          </m:rPr>
                          <a:rPr lang="en-GB" i="1">
                            <a:latin typeface="Cambria Math" panose="02040503050406030204" pitchFamily="18" charset="0"/>
                            <a:ea typeface="Cambria Math" panose="02040503050406030204" pitchFamily="18" charset="0"/>
                          </a:rPr>
                          <m:t>n</m:t>
                        </m:r>
                      </m:sup>
                    </m:sSup>
                  </m:oMath>
                </a14:m>
                <a:r>
                  <a:rPr lang="en-GB" b="0" i="0" dirty="0">
                    <a:effectLst/>
                    <a:latin typeface="-apple-system"/>
                  </a:rPr>
                  <a:t>. </a:t>
                </a:r>
              </a:p>
              <a:p>
                <a:endParaRPr lang="en-GB" dirty="0">
                  <a:latin typeface="-apple-system"/>
                </a:endParaRPr>
              </a:p>
              <a:p>
                <a:endParaRPr lang="en-GB" dirty="0">
                  <a:latin typeface="-apple-system"/>
                </a:endParaRPr>
              </a:p>
              <a:p>
                <a:endParaRPr lang="en-GB" dirty="0">
                  <a:latin typeface="-apple-system"/>
                </a:endParaRPr>
              </a:p>
              <a:p>
                <a:pPr marL="0" indent="0" algn="l">
                  <a:buNone/>
                </a:pPr>
                <a:r>
                  <a:rPr lang="en-GB" b="0" i="0" dirty="0">
                    <a:effectLst/>
                    <a:latin typeface="-apple-system"/>
                  </a:rPr>
                  <a:t>and the optimisation problem is one of:</a:t>
                </a:r>
              </a:p>
              <a:p>
                <a:pPr marL="0" indent="0" algn="l">
                  <a:buNone/>
                </a:pPr>
                <a:endParaRPr lang="en-GB" dirty="0">
                  <a:latin typeface="-apple-system"/>
                </a:endParaRPr>
              </a:p>
              <a:p>
                <a:pPr marL="0" indent="0" algn="l">
                  <a:buNone/>
                </a:pPr>
                <a:endParaRPr lang="en-GB" b="0" i="0" dirty="0">
                  <a:effectLst/>
                  <a:latin typeface="-apple-system"/>
                </a:endParaRPr>
              </a:p>
              <a:p>
                <a:pPr marL="0" indent="0" algn="l">
                  <a:buNone/>
                </a:pPr>
                <a:endParaRPr lang="en-GB" dirty="0">
                  <a:latin typeface="-apple-system"/>
                </a:endParaRPr>
              </a:p>
              <a:p>
                <a:pPr marL="0" indent="0" algn="l">
                  <a:buNone/>
                </a:pPr>
                <a:r>
                  <a:rPr lang="en-GB" b="0" i="0" dirty="0">
                    <a:effectLst/>
                    <a:latin typeface="-apple-system"/>
                  </a:rPr>
                  <a:t>Some optimisation algorithms are </a:t>
                </a:r>
                <a:r>
                  <a:rPr lang="en-GB" b="1" i="0" dirty="0">
                    <a:effectLst/>
                    <a:latin typeface="-apple-system"/>
                  </a:rPr>
                  <a:t>iterative</a:t>
                </a:r>
                <a:r>
                  <a:rPr lang="en-GB" b="0" i="0" dirty="0">
                    <a:effectLst/>
                    <a:latin typeface="-apple-system"/>
                  </a:rPr>
                  <a:t>, in that they generate successively better approximations to a solution. </a:t>
                </a:r>
              </a:p>
              <a:p>
                <a:pPr marL="0" indent="0" algn="l">
                  <a:buNone/>
                </a:pPr>
                <a:r>
                  <a:rPr lang="en-GB" b="0" i="0" dirty="0">
                    <a:effectLst/>
                    <a:latin typeface="-apple-system"/>
                  </a:rPr>
                  <a:t>Other methods are </a:t>
                </a:r>
                <a:r>
                  <a:rPr lang="en-GB" b="1" i="0" dirty="0">
                    <a:effectLst/>
                    <a:latin typeface="-apple-system"/>
                  </a:rPr>
                  <a:t>direct</a:t>
                </a:r>
                <a:r>
                  <a:rPr lang="en-GB" b="0" i="0" dirty="0">
                    <a:effectLst/>
                    <a:latin typeface="-apple-system"/>
                  </a:rPr>
                  <a:t>, like linear least squares (which we'll briefly discuss), and involving finding a minimum exactly in one step. </a:t>
                </a:r>
              </a:p>
              <a:p>
                <a:pPr marL="0" indent="0" algn="l">
                  <a:buNone/>
                </a:pPr>
                <a:r>
                  <a:rPr lang="en-GB" b="0" i="0" dirty="0">
                    <a:effectLst/>
                    <a:latin typeface="-apple-system"/>
                  </a:rPr>
                  <a:t>We will focus primarily on </a:t>
                </a:r>
                <a:r>
                  <a:rPr lang="en-GB" b="1" i="0" dirty="0">
                    <a:effectLst/>
                    <a:latin typeface="-apple-system"/>
                  </a:rPr>
                  <a:t>iterative, approximate</a:t>
                </a:r>
                <a:r>
                  <a:rPr lang="en-GB" b="0" i="0" dirty="0">
                    <a:effectLst/>
                    <a:latin typeface="-apple-system"/>
                  </a:rPr>
                  <a:t> optimisation in this course.</a:t>
                </a:r>
                <a:br>
                  <a:rPr lang="en-GB" dirty="0"/>
                </a:br>
                <a:endParaRPr lang="en-GB" b="0" i="0" dirty="0">
                  <a:effectLst/>
                  <a:latin typeface="-apple-system"/>
                </a:endParaRPr>
              </a:p>
            </p:txBody>
          </p:sp>
        </mc:Choice>
        <mc:Fallback>
          <p:sp>
            <p:nvSpPr>
              <p:cNvPr id="3" name="Content Placeholder 2">
                <a:extLst>
                  <a:ext uri="{FF2B5EF4-FFF2-40B4-BE49-F238E27FC236}">
                    <a16:creationId xmlns:a16="http://schemas.microsoft.com/office/drawing/2014/main" id="{9AFD1694-EC26-82DB-B11F-B67BDCD5755D}"/>
                  </a:ext>
                </a:extLst>
              </p:cNvPr>
              <p:cNvSpPr>
                <a:spLocks noGrp="1" noRot="1" noChangeAspect="1" noMove="1" noResize="1" noEditPoints="1" noAdjustHandles="1" noChangeArrowheads="1" noChangeShapeType="1" noTextEdit="1"/>
              </p:cNvSpPr>
              <p:nvPr>
                <p:ph sz="quarter" idx="13"/>
              </p:nvPr>
            </p:nvSpPr>
            <p:spPr>
              <a:blipFill>
                <a:blip r:embed="rId2"/>
                <a:stretch>
                  <a:fillRect l="-584" t="-2513"/>
                </a:stretch>
              </a:blipFill>
            </p:spPr>
            <p:txBody>
              <a:bodyPr/>
              <a:lstStyle/>
              <a:p>
                <a:r>
                  <a:rPr lang="en-GB">
                    <a:noFill/>
                  </a:rPr>
                  <a:t> </a:t>
                </a:r>
              </a:p>
            </p:txBody>
          </p:sp>
        </mc:Fallback>
      </mc:AlternateContent>
      <p:pic>
        <p:nvPicPr>
          <p:cNvPr id="4" name="Picture 3">
            <a:extLst>
              <a:ext uri="{FF2B5EF4-FFF2-40B4-BE49-F238E27FC236}">
                <a16:creationId xmlns:a16="http://schemas.microsoft.com/office/drawing/2014/main" id="{26F601D1-42E6-721D-1639-D7518D38551E}"/>
              </a:ext>
            </a:extLst>
          </p:cNvPr>
          <p:cNvPicPr>
            <a:picLocks noChangeAspect="1"/>
          </p:cNvPicPr>
          <p:nvPr/>
        </p:nvPicPr>
        <p:blipFill>
          <a:blip r:embed="rId3"/>
          <a:stretch>
            <a:fillRect/>
          </a:stretch>
        </p:blipFill>
        <p:spPr>
          <a:xfrm>
            <a:off x="2693308" y="2107061"/>
            <a:ext cx="3670300" cy="736600"/>
          </a:xfrm>
          <a:prstGeom prst="rect">
            <a:avLst/>
          </a:prstGeom>
        </p:spPr>
      </p:pic>
      <p:pic>
        <p:nvPicPr>
          <p:cNvPr id="5" name="Picture 4">
            <a:extLst>
              <a:ext uri="{FF2B5EF4-FFF2-40B4-BE49-F238E27FC236}">
                <a16:creationId xmlns:a16="http://schemas.microsoft.com/office/drawing/2014/main" id="{88A14904-7CA3-2454-0153-DFCB70933659}"/>
              </a:ext>
            </a:extLst>
          </p:cNvPr>
          <p:cNvPicPr>
            <a:picLocks noChangeAspect="1"/>
          </p:cNvPicPr>
          <p:nvPr/>
        </p:nvPicPr>
        <p:blipFill>
          <a:blip r:embed="rId4"/>
          <a:stretch>
            <a:fillRect/>
          </a:stretch>
        </p:blipFill>
        <p:spPr>
          <a:xfrm>
            <a:off x="2497616" y="3323534"/>
            <a:ext cx="6070600" cy="952500"/>
          </a:xfrm>
          <a:prstGeom prst="rect">
            <a:avLst/>
          </a:prstGeom>
        </p:spPr>
      </p:pic>
    </p:spTree>
    <p:extLst>
      <p:ext uri="{BB962C8B-B14F-4D97-AF65-F5344CB8AC3E}">
        <p14:creationId xmlns:p14="http://schemas.microsoft.com/office/powerpoint/2010/main" val="9905896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176140-7AF1-3E3C-3B5A-2BC13245A8D3}"/>
              </a:ext>
            </a:extLst>
          </p:cNvPr>
          <p:cNvSpPr>
            <a:spLocks noGrp="1"/>
          </p:cNvSpPr>
          <p:nvPr>
            <p:ph type="title"/>
          </p:nvPr>
        </p:nvSpPr>
        <p:spPr/>
        <p:txBody>
          <a:bodyPr>
            <a:normAutofit fontScale="90000"/>
          </a:bodyPr>
          <a:lstStyle/>
          <a:p>
            <a:r>
              <a:rPr lang="en-US" dirty="0"/>
              <a:t>Special case: </a:t>
            </a:r>
            <a:r>
              <a:rPr lang="en-US" dirty="0" err="1"/>
              <a:t>Minimising</a:t>
            </a:r>
            <a:r>
              <a:rPr lang="en-US" dirty="0"/>
              <a:t> differences</a:t>
            </a:r>
            <a:br>
              <a:rPr lang="en-US" dirty="0"/>
            </a:br>
            <a:br>
              <a:rPr lang="en-US" dirty="0"/>
            </a:br>
            <a:endParaRPr lang="en-US"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99F455FE-B7DB-BA39-2A17-9956626700E9}"/>
                  </a:ext>
                </a:extLst>
              </p:cNvPr>
              <p:cNvSpPr>
                <a:spLocks noGrp="1"/>
              </p:cNvSpPr>
              <p:nvPr>
                <p:ph sz="quarter" idx="13"/>
              </p:nvPr>
            </p:nvSpPr>
            <p:spPr>
              <a:xfrm>
                <a:off x="285750" y="1627188"/>
                <a:ext cx="6929951" cy="4606925"/>
              </a:xfrm>
            </p:spPr>
            <p:txBody>
              <a:bodyPr/>
              <a:lstStyle/>
              <a:p>
                <a:r>
                  <a:rPr lang="en-US" altLang="zh-CN" b="0" i="0" dirty="0">
                    <a:effectLst/>
                    <a:latin typeface="-apple-system"/>
                  </a:rPr>
                  <a:t>I</a:t>
                </a:r>
                <a:r>
                  <a:rPr lang="en-GB" b="0" i="0" dirty="0">
                    <a:effectLst/>
                    <a:latin typeface="-apple-system"/>
                  </a:rPr>
                  <a:t>t is common to have express problems in a form where the objective function is a </a:t>
                </a:r>
                <a:r>
                  <a:rPr lang="en-GB" b="1" i="0" dirty="0">
                    <a:effectLst/>
                    <a:latin typeface="-apple-system"/>
                  </a:rPr>
                  <a:t>distance between an output and a reference</a:t>
                </a:r>
                <a:r>
                  <a:rPr lang="en-GB" b="0" i="0" dirty="0">
                    <a:effectLst/>
                    <a:latin typeface="-apple-system"/>
                  </a:rPr>
                  <a:t>.</a:t>
                </a:r>
              </a:p>
              <a:p>
                <a:pPr lvl="1"/>
                <a:r>
                  <a:rPr lang="en-GB" b="0" i="0" dirty="0">
                    <a:effectLst/>
                    <a:latin typeface="-apple-system"/>
                  </a:rPr>
                  <a:t>Not every objective function has this form, but many do.</a:t>
                </a:r>
              </a:p>
              <a:p>
                <a:pPr lvl="1"/>
                <a:r>
                  <a:rPr lang="en-GB" dirty="0"/>
                  <a:t>we have some function </a:t>
                </a:r>
                <a14:m>
                  <m:oMath xmlns:m="http://schemas.openxmlformats.org/officeDocument/2006/math">
                    <m:r>
                      <a:rPr lang="en-GB" b="0" i="1" smtClean="0">
                        <a:latin typeface="Cambria Math" panose="02040503050406030204" pitchFamily="18" charset="0"/>
                      </a:rPr>
                      <m:t>𝑓</m:t>
                    </m:r>
                    <m:r>
                      <a:rPr lang="en-GB" b="0" i="1" smtClean="0">
                        <a:latin typeface="Cambria Math" panose="02040503050406030204" pitchFamily="18" charset="0"/>
                      </a:rPr>
                      <m:t>(</m:t>
                    </m:r>
                    <m:r>
                      <a:rPr lang="en-GB" b="0" i="1" smtClean="0">
                        <a:latin typeface="Cambria Math" panose="02040503050406030204" pitchFamily="18" charset="0"/>
                      </a:rPr>
                      <m:t>𝑥</m:t>
                    </m:r>
                    <m:r>
                      <a:rPr lang="en-GB" b="0" i="1" smtClean="0">
                        <a:latin typeface="Cambria Math" panose="02040503050406030204" pitchFamily="18" charset="0"/>
                      </a:rPr>
                      <m:t>;</m:t>
                    </m:r>
                    <m:r>
                      <a:rPr lang="en-GB" b="0" i="1" smtClean="0">
                        <a:latin typeface="Cambria Math" panose="02040503050406030204" pitchFamily="18" charset="0"/>
                      </a:rPr>
                      <m:t>𝜃</m:t>
                    </m:r>
                    <m:r>
                      <a:rPr lang="en-GB" b="0" i="1" smtClean="0">
                        <a:latin typeface="Cambria Math" panose="02040503050406030204" pitchFamily="18" charset="0"/>
                      </a:rPr>
                      <m:t>)</m:t>
                    </m:r>
                  </m:oMath>
                </a14:m>
                <a:r>
                  <a:rPr lang="zh-CN" altLang="en-US" b="0" i="0" dirty="0">
                    <a:effectLst/>
                    <a:latin typeface="MJXc-TeX-main-R"/>
                  </a:rPr>
                  <a:t> </a:t>
                </a:r>
                <a:r>
                  <a:rPr lang="en-GB" b="0" i="0" dirty="0">
                    <a:effectLst/>
                    <a:latin typeface="-apple-system"/>
                  </a:rPr>
                  <a:t>that produces an output </a:t>
                </a:r>
                <a14:m>
                  <m:oMath xmlns:m="http://schemas.openxmlformats.org/officeDocument/2006/math">
                    <m:sSup>
                      <m:sSupPr>
                        <m:ctrlPr>
                          <a:rPr lang="en-GB" b="0" i="1" smtClean="0">
                            <a:effectLst/>
                            <a:latin typeface="Cambria Math" panose="02040503050406030204" pitchFamily="18" charset="0"/>
                          </a:rPr>
                        </m:ctrlPr>
                      </m:sSupPr>
                      <m:e>
                        <m:r>
                          <a:rPr lang="en-GB" b="0" i="1" smtClean="0">
                            <a:effectLst/>
                            <a:latin typeface="Cambria Math" panose="02040503050406030204" pitchFamily="18" charset="0"/>
                          </a:rPr>
                          <m:t>𝑦</m:t>
                        </m:r>
                      </m:e>
                      <m:sup>
                        <m:r>
                          <a:rPr lang="en-GB" b="0" i="1" smtClean="0">
                            <a:effectLst/>
                            <a:latin typeface="Cambria Math" panose="02040503050406030204" pitchFamily="18" charset="0"/>
                          </a:rPr>
                          <m:t>′</m:t>
                        </m:r>
                      </m:sup>
                    </m:sSup>
                  </m:oMath>
                </a14:m>
                <a:r>
                  <a:rPr lang="en-GB" b="0" i="0" dirty="0">
                    <a:effectLst/>
                    <a:latin typeface="-apple-system"/>
                  </a:rPr>
                  <a:t> from an input </a:t>
                </a:r>
                <a14:m>
                  <m:oMath xmlns:m="http://schemas.openxmlformats.org/officeDocument/2006/math">
                    <m:r>
                      <a:rPr lang="en-GB" b="0" i="1" smtClean="0">
                        <a:effectLst/>
                        <a:latin typeface="Cambria Math" panose="02040503050406030204" pitchFamily="18" charset="0"/>
                      </a:rPr>
                      <m:t>𝑥</m:t>
                    </m:r>
                  </m:oMath>
                </a14:m>
                <a:r>
                  <a:rPr lang="en-GB" b="0" i="0" dirty="0">
                    <a:effectLst/>
                    <a:latin typeface="-apple-system"/>
                  </a:rPr>
                  <a:t> governed by a set of parameters </a:t>
                </a:r>
                <a:r>
                  <a:rPr lang="el-GR" b="0" i="0" dirty="0">
                    <a:effectLst/>
                    <a:latin typeface="MJXc-TeX-math-I"/>
                  </a:rPr>
                  <a:t>θ</a:t>
                </a:r>
                <a:r>
                  <a:rPr lang="el-GR" b="0" i="0" dirty="0">
                    <a:effectLst/>
                    <a:latin typeface="-apple-system"/>
                  </a:rPr>
                  <a:t>, </a:t>
                </a:r>
                <a:endParaRPr lang="en-GB" b="0" i="0" dirty="0">
                  <a:effectLst/>
                  <a:latin typeface="-apple-system"/>
                </a:endParaRPr>
              </a:p>
              <a:p>
                <a:pPr lvl="1"/>
                <a:r>
                  <a:rPr lang="en-GB" b="0" i="0" dirty="0">
                    <a:effectLst/>
                    <a:latin typeface="-apple-system"/>
                  </a:rPr>
                  <a:t>we measure the difference between the output and some reference </a:t>
                </a:r>
                <a14:m>
                  <m:oMath xmlns:m="http://schemas.openxmlformats.org/officeDocument/2006/math">
                    <m:r>
                      <a:rPr lang="en-GB" b="0" i="1" smtClean="0">
                        <a:effectLst/>
                        <a:latin typeface="Cambria Math" panose="02040503050406030204" pitchFamily="18" charset="0"/>
                      </a:rPr>
                      <m:t>𝑦</m:t>
                    </m:r>
                  </m:oMath>
                </a14:m>
                <a:r>
                  <a:rPr lang="en-GB" b="0" i="0" dirty="0">
                    <a:effectLst/>
                    <a:latin typeface="-apple-system"/>
                  </a:rPr>
                  <a:t> (e.g. using a </a:t>
                </a:r>
                <a:r>
                  <a:rPr lang="en-GB" b="1" i="0" dirty="0">
                    <a:effectLst/>
                    <a:latin typeface="-apple-system"/>
                  </a:rPr>
                  <a:t>vector norm</a:t>
                </a:r>
                <a:r>
                  <a:rPr lang="en-GB" b="0" i="0" dirty="0">
                    <a:effectLst/>
                    <a:latin typeface="-apple-system"/>
                  </a:rPr>
                  <a:t>)</a:t>
                </a:r>
                <a:br>
                  <a:rPr lang="en-GB" b="0" i="0" dirty="0">
                    <a:effectLst/>
                    <a:latin typeface="-apple-system"/>
                  </a:rPr>
                </a:br>
                <a:endParaRPr lang="en-US" dirty="0"/>
              </a:p>
            </p:txBody>
          </p:sp>
        </mc:Choice>
        <mc:Fallback>
          <p:sp>
            <p:nvSpPr>
              <p:cNvPr id="3" name="Content Placeholder 2">
                <a:extLst>
                  <a:ext uri="{FF2B5EF4-FFF2-40B4-BE49-F238E27FC236}">
                    <a16:creationId xmlns:a16="http://schemas.microsoft.com/office/drawing/2014/main" id="{99F455FE-B7DB-BA39-2A17-9956626700E9}"/>
                  </a:ext>
                </a:extLst>
              </p:cNvPr>
              <p:cNvSpPr>
                <a:spLocks noGrp="1" noRot="1" noChangeAspect="1" noMove="1" noResize="1" noEditPoints="1" noAdjustHandles="1" noChangeArrowheads="1" noChangeShapeType="1" noTextEdit="1"/>
              </p:cNvSpPr>
              <p:nvPr>
                <p:ph sz="quarter" idx="13"/>
              </p:nvPr>
            </p:nvSpPr>
            <p:spPr>
              <a:xfrm>
                <a:off x="285750" y="1627188"/>
                <a:ext cx="6929951" cy="4606925"/>
              </a:xfrm>
              <a:blipFill>
                <a:blip r:embed="rId2"/>
                <a:stretch>
                  <a:fillRect l="-1231" t="-1852" r="-88"/>
                </a:stretch>
              </a:blipFill>
            </p:spPr>
            <p:txBody>
              <a:bodyPr/>
              <a:lstStyle/>
              <a:p>
                <a:r>
                  <a:rPr lang="en-GB">
                    <a:noFill/>
                  </a:rPr>
                  <a:t> </a:t>
                </a:r>
              </a:p>
            </p:txBody>
          </p:sp>
        </mc:Fallback>
      </mc:AlternateContent>
      <p:pic>
        <p:nvPicPr>
          <p:cNvPr id="4" name="Picture 3">
            <a:extLst>
              <a:ext uri="{FF2B5EF4-FFF2-40B4-BE49-F238E27FC236}">
                <a16:creationId xmlns:a16="http://schemas.microsoft.com/office/drawing/2014/main" id="{C38622D7-E416-7D05-3C0F-63CB51827236}"/>
              </a:ext>
            </a:extLst>
          </p:cNvPr>
          <p:cNvPicPr>
            <a:picLocks noChangeAspect="1"/>
          </p:cNvPicPr>
          <p:nvPr/>
        </p:nvPicPr>
        <p:blipFill>
          <a:blip r:embed="rId3"/>
          <a:stretch>
            <a:fillRect/>
          </a:stretch>
        </p:blipFill>
        <p:spPr>
          <a:xfrm>
            <a:off x="7301831" y="3712586"/>
            <a:ext cx="4458368" cy="1163406"/>
          </a:xfrm>
          <a:prstGeom prst="rect">
            <a:avLst/>
          </a:prstGeom>
        </p:spPr>
      </p:pic>
      <p:pic>
        <p:nvPicPr>
          <p:cNvPr id="5" name="Picture 4">
            <a:extLst>
              <a:ext uri="{FF2B5EF4-FFF2-40B4-BE49-F238E27FC236}">
                <a16:creationId xmlns:a16="http://schemas.microsoft.com/office/drawing/2014/main" id="{006110BB-79EC-3D7A-4E7A-8A8E5BC0B930}"/>
              </a:ext>
            </a:extLst>
          </p:cNvPr>
          <p:cNvPicPr>
            <a:picLocks noChangeAspect="1"/>
          </p:cNvPicPr>
          <p:nvPr/>
        </p:nvPicPr>
        <p:blipFill>
          <a:blip r:embed="rId4"/>
          <a:stretch>
            <a:fillRect/>
          </a:stretch>
        </p:blipFill>
        <p:spPr>
          <a:xfrm>
            <a:off x="7796153" y="1700586"/>
            <a:ext cx="3297464" cy="1016609"/>
          </a:xfrm>
          <a:prstGeom prst="rect">
            <a:avLst/>
          </a:prstGeom>
        </p:spPr>
      </p:pic>
    </p:spTree>
    <p:extLst>
      <p:ext uri="{BB962C8B-B14F-4D97-AF65-F5344CB8AC3E}">
        <p14:creationId xmlns:p14="http://schemas.microsoft.com/office/powerpoint/2010/main" val="41303794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F1CFCE-4ADC-3519-56A1-E8446FEE9D50}"/>
              </a:ext>
            </a:extLst>
          </p:cNvPr>
          <p:cNvSpPr>
            <a:spLocks noGrp="1"/>
          </p:cNvSpPr>
          <p:nvPr>
            <p:ph type="title"/>
          </p:nvPr>
        </p:nvSpPr>
        <p:spPr/>
        <p:txBody>
          <a:bodyPr/>
          <a:lstStyle/>
          <a:p>
            <a:r>
              <a:rPr lang="en-GB" altLang="zh-CN" dirty="0"/>
              <a:t>Special case: Approximation problems</a:t>
            </a:r>
            <a:endParaRPr lang="en-US"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7A06F854-5CA2-CBAE-EF24-B0E24999CBB7}"/>
                  </a:ext>
                </a:extLst>
              </p:cNvPr>
              <p:cNvSpPr>
                <a:spLocks noGrp="1"/>
              </p:cNvSpPr>
              <p:nvPr>
                <p:ph sz="quarter" idx="13"/>
              </p:nvPr>
            </p:nvSpPr>
            <p:spPr>
              <a:xfrm>
                <a:off x="285750" y="1627188"/>
                <a:ext cx="6046298" cy="4606925"/>
              </a:xfrm>
            </p:spPr>
            <p:txBody>
              <a:bodyPr/>
              <a:lstStyle/>
              <a:p>
                <a:pPr algn="l"/>
                <a:r>
                  <a:rPr lang="en-GB" b="0" i="0" dirty="0">
                    <a:effectLst/>
                    <a:latin typeface="-apple-system"/>
                  </a:rPr>
                  <a:t>This is very common in </a:t>
                </a:r>
                <a:r>
                  <a:rPr lang="en-GB" b="1" i="0" dirty="0">
                    <a:effectLst/>
                    <a:latin typeface="-apple-system"/>
                  </a:rPr>
                  <a:t>approximation problems</a:t>
                </a:r>
                <a:r>
                  <a:rPr lang="en-GB" b="0" i="0" dirty="0">
                    <a:effectLst/>
                    <a:latin typeface="-apple-system"/>
                  </a:rPr>
                  <a:t>, where we want to find a function that approximates a set of measured observations. </a:t>
                </a:r>
              </a:p>
              <a:p>
                <a:pPr lvl="1"/>
                <a:r>
                  <a:rPr lang="en-US" altLang="zh-CN" dirty="0">
                    <a:latin typeface="-apple-system"/>
                  </a:rPr>
                  <a:t>x,</a:t>
                </a:r>
                <a:r>
                  <a:rPr lang="zh-CN" altLang="en-US" dirty="0">
                    <a:latin typeface="-apple-system"/>
                  </a:rPr>
                  <a:t> </a:t>
                </a:r>
                <a:r>
                  <a:rPr lang="en-US" altLang="zh-CN" dirty="0">
                    <a:latin typeface="-apple-system"/>
                  </a:rPr>
                  <a:t>y</a:t>
                </a:r>
                <a:r>
                  <a:rPr lang="zh-CN" altLang="en-US" dirty="0">
                    <a:latin typeface="-apple-system"/>
                  </a:rPr>
                  <a:t> </a:t>
                </a:r>
                <a:r>
                  <a:rPr lang="en-US" altLang="zh-CN" dirty="0">
                    <a:latin typeface="-apple-system"/>
                  </a:rPr>
                  <a:t>are</a:t>
                </a:r>
                <a:r>
                  <a:rPr lang="zh-CN" altLang="en-US" dirty="0">
                    <a:latin typeface="-apple-system"/>
                  </a:rPr>
                  <a:t> </a:t>
                </a:r>
                <a:r>
                  <a:rPr lang="en-US" altLang="zh-CN" dirty="0">
                    <a:latin typeface="-apple-system"/>
                  </a:rPr>
                  <a:t>given (our </a:t>
                </a:r>
                <a:r>
                  <a:rPr lang="en-US" altLang="zh-CN" i="1" dirty="0">
                    <a:latin typeface="-apple-system"/>
                  </a:rPr>
                  <a:t>data</a:t>
                </a:r>
                <a:r>
                  <a:rPr lang="en-US" altLang="zh-CN" dirty="0">
                    <a:latin typeface="-apple-system"/>
                  </a:rPr>
                  <a:t>)</a:t>
                </a:r>
              </a:p>
              <a:p>
                <a:pPr lvl="1"/>
                <a:r>
                  <a:rPr lang="en-US" altLang="zh-CN" dirty="0">
                    <a:latin typeface="-apple-system"/>
                  </a:rPr>
                  <a:t>We have a function family </a:t>
                </a:r>
                <a14:m>
                  <m:oMath xmlns:m="http://schemas.openxmlformats.org/officeDocument/2006/math">
                    <m:r>
                      <a:rPr lang="en-GB" i="1">
                        <a:latin typeface="Cambria Math" panose="02040503050406030204" pitchFamily="18" charset="0"/>
                      </a:rPr>
                      <m:t>𝑓</m:t>
                    </m:r>
                    <m:r>
                      <a:rPr lang="en-GB" i="1">
                        <a:latin typeface="Cambria Math" panose="02040503050406030204" pitchFamily="18" charset="0"/>
                      </a:rPr>
                      <m:t>(</m:t>
                    </m:r>
                    <m:r>
                      <a:rPr lang="en-GB" i="1">
                        <a:latin typeface="Cambria Math" panose="02040503050406030204" pitchFamily="18" charset="0"/>
                      </a:rPr>
                      <m:t>𝑥</m:t>
                    </m:r>
                    <m:r>
                      <a:rPr lang="en-GB" i="1">
                        <a:latin typeface="Cambria Math" panose="02040503050406030204" pitchFamily="18" charset="0"/>
                      </a:rPr>
                      <m:t>;</m:t>
                    </m:r>
                    <m:r>
                      <a:rPr lang="en-GB" i="1">
                        <a:latin typeface="Cambria Math" panose="02040503050406030204" pitchFamily="18" charset="0"/>
                      </a:rPr>
                      <m:t>𝜃</m:t>
                    </m:r>
                    <m:r>
                      <a:rPr lang="en-GB" i="1">
                        <a:latin typeface="Cambria Math" panose="02040503050406030204" pitchFamily="18" charset="0"/>
                      </a:rPr>
                      <m:t>)</m:t>
                    </m:r>
                  </m:oMath>
                </a14:m>
                <a:r>
                  <a:rPr lang="en-US" altLang="zh-CN" dirty="0">
                    <a:latin typeface="-apple-system"/>
                  </a:rPr>
                  <a:t> parametrized by </a:t>
                </a:r>
                <a:r>
                  <a:rPr lang="el-GR" dirty="0">
                    <a:latin typeface="MJXc-TeX-math-I"/>
                  </a:rPr>
                  <a:t>θ</a:t>
                </a:r>
                <a:r>
                  <a:rPr lang="en-GB" dirty="0">
                    <a:latin typeface="MJXc-TeX-math-I"/>
                  </a:rPr>
                  <a:t> (our </a:t>
                </a:r>
                <a:r>
                  <a:rPr lang="en-GB" i="1" dirty="0">
                    <a:latin typeface="MJXc-TeX-math-I"/>
                  </a:rPr>
                  <a:t>model</a:t>
                </a:r>
                <a:r>
                  <a:rPr lang="en-GB" dirty="0">
                    <a:latin typeface="MJXc-TeX-math-I"/>
                  </a:rPr>
                  <a:t>)</a:t>
                </a:r>
                <a:endParaRPr lang="en-US" altLang="zh-CN" dirty="0">
                  <a:latin typeface="-apple-system"/>
                </a:endParaRPr>
              </a:p>
              <a:p>
                <a:pPr lvl="1"/>
                <a:r>
                  <a:rPr lang="en-US" altLang="zh-CN" b="0" i="0" dirty="0">
                    <a:effectLst/>
                    <a:latin typeface="-apple-system"/>
                  </a:rPr>
                  <a:t>Find</a:t>
                </a:r>
                <a:r>
                  <a:rPr lang="zh-CN" altLang="en-US" b="0" i="0" dirty="0">
                    <a:effectLst/>
                    <a:latin typeface="-apple-system"/>
                  </a:rPr>
                  <a:t> </a:t>
                </a:r>
                <a:r>
                  <a:rPr lang="en-US" altLang="zh-CN" b="0" i="0" dirty="0">
                    <a:effectLst/>
                    <a:latin typeface="-apple-system"/>
                  </a:rPr>
                  <a:t>best</a:t>
                </a:r>
                <a:r>
                  <a:rPr lang="zh-CN" altLang="en-US" b="0" i="0" dirty="0">
                    <a:effectLst/>
                    <a:latin typeface="-apple-system"/>
                  </a:rPr>
                  <a:t> </a:t>
                </a:r>
                <a:r>
                  <a:rPr lang="el-GR" dirty="0">
                    <a:latin typeface="MJXc-TeX-math-I"/>
                  </a:rPr>
                  <a:t>θ</a:t>
                </a:r>
                <a:r>
                  <a:rPr lang="en-US" altLang="zh-CN" i="1" dirty="0">
                    <a:latin typeface="MJXc-TeX-math-I"/>
                  </a:rPr>
                  <a:t>,</a:t>
                </a:r>
                <a:r>
                  <a:rPr lang="zh-CN" altLang="en-US" i="1" dirty="0">
                    <a:latin typeface="MJXc-TeX-math-I"/>
                  </a:rPr>
                  <a:t> </a:t>
                </a:r>
                <a:r>
                  <a:rPr lang="en-US" altLang="zh-CN" i="1" dirty="0">
                    <a:latin typeface="MJXc-TeX-math-I"/>
                  </a:rPr>
                  <a:t>which</a:t>
                </a:r>
                <a:r>
                  <a:rPr lang="zh-CN" altLang="en-US" i="1" dirty="0">
                    <a:latin typeface="MJXc-TeX-math-I"/>
                  </a:rPr>
                  <a:t> </a:t>
                </a:r>
                <a:r>
                  <a:rPr lang="en-US" altLang="zh-CN" i="1" dirty="0">
                    <a:latin typeface="MJXc-TeX-math-I"/>
                  </a:rPr>
                  <a:t>minimize </a:t>
                </a:r>
                <a14:m>
                  <m:oMath xmlns:m="http://schemas.openxmlformats.org/officeDocument/2006/math">
                    <m:r>
                      <a:rPr lang="en-GB" altLang="zh-CN" b="0" i="1" smtClean="0">
                        <a:latin typeface="Cambria Math" panose="02040503050406030204" pitchFamily="18" charset="0"/>
                      </a:rPr>
                      <m:t>𝐿</m:t>
                    </m:r>
                    <m:r>
                      <a:rPr lang="en-GB" altLang="zh-CN" b="0" i="1" smtClean="0">
                        <a:latin typeface="Cambria Math" panose="02040503050406030204" pitchFamily="18" charset="0"/>
                      </a:rPr>
                      <m:t>(</m:t>
                    </m:r>
                    <m:r>
                      <a:rPr lang="en-GB" altLang="zh-CN" b="0" i="1" smtClean="0">
                        <a:latin typeface="Cambria Math" panose="02040503050406030204" pitchFamily="18" charset="0"/>
                      </a:rPr>
                      <m:t>𝜃</m:t>
                    </m:r>
                    <m:r>
                      <a:rPr lang="en-GB" altLang="zh-CN" b="0" i="1" smtClean="0">
                        <a:latin typeface="Cambria Math" panose="02040503050406030204" pitchFamily="18" charset="0"/>
                      </a:rPr>
                      <m:t>)</m:t>
                    </m:r>
                  </m:oMath>
                </a14:m>
                <a:r>
                  <a:rPr lang="en-GB" b="0" i="0" dirty="0">
                    <a:effectLst/>
                    <a:latin typeface="-apple-system"/>
                  </a:rPr>
                  <a:t> (our </a:t>
                </a:r>
                <a:r>
                  <a:rPr lang="en-GB" b="0" i="1" dirty="0">
                    <a:effectLst/>
                    <a:latin typeface="-apple-system"/>
                  </a:rPr>
                  <a:t>loss function</a:t>
                </a:r>
                <a:r>
                  <a:rPr lang="en-GB" b="0" i="0" dirty="0">
                    <a:effectLst/>
                    <a:latin typeface="-apple-system"/>
                  </a:rPr>
                  <a:t>)</a:t>
                </a:r>
              </a:p>
              <a:p>
                <a:pPr algn="l"/>
                <a:r>
                  <a:rPr lang="en-GB" b="0" i="0" dirty="0">
                    <a:effectLst/>
                    <a:latin typeface="-apple-system"/>
                  </a:rPr>
                  <a:t>This is the core problem of machine learning.</a:t>
                </a:r>
                <a:br>
                  <a:rPr lang="en-GB" dirty="0"/>
                </a:br>
                <a:endParaRPr lang="en-US" dirty="0"/>
              </a:p>
            </p:txBody>
          </p:sp>
        </mc:Choice>
        <mc:Fallback>
          <p:sp>
            <p:nvSpPr>
              <p:cNvPr id="3" name="Content Placeholder 2">
                <a:extLst>
                  <a:ext uri="{FF2B5EF4-FFF2-40B4-BE49-F238E27FC236}">
                    <a16:creationId xmlns:a16="http://schemas.microsoft.com/office/drawing/2014/main" id="{7A06F854-5CA2-CBAE-EF24-B0E24999CBB7}"/>
                  </a:ext>
                </a:extLst>
              </p:cNvPr>
              <p:cNvSpPr>
                <a:spLocks noGrp="1" noRot="1" noChangeAspect="1" noMove="1" noResize="1" noEditPoints="1" noAdjustHandles="1" noChangeArrowheads="1" noChangeShapeType="1" noTextEdit="1"/>
              </p:cNvSpPr>
              <p:nvPr>
                <p:ph sz="quarter" idx="13"/>
              </p:nvPr>
            </p:nvSpPr>
            <p:spPr>
              <a:xfrm>
                <a:off x="285750" y="1627188"/>
                <a:ext cx="6046298" cy="4606925"/>
              </a:xfrm>
              <a:blipFill>
                <a:blip r:embed="rId2"/>
                <a:stretch>
                  <a:fillRect l="-1411" t="-1852" r="-302"/>
                </a:stretch>
              </a:blipFill>
            </p:spPr>
            <p:txBody>
              <a:bodyPr/>
              <a:lstStyle/>
              <a:p>
                <a:r>
                  <a:rPr lang="en-GB">
                    <a:noFill/>
                  </a:rPr>
                  <a:t> </a:t>
                </a:r>
              </a:p>
            </p:txBody>
          </p:sp>
        </mc:Fallback>
      </mc:AlternateContent>
      <p:pic>
        <p:nvPicPr>
          <p:cNvPr id="4" name="Picture 3">
            <a:extLst>
              <a:ext uri="{FF2B5EF4-FFF2-40B4-BE49-F238E27FC236}">
                <a16:creationId xmlns:a16="http://schemas.microsoft.com/office/drawing/2014/main" id="{37759004-FDDE-E527-2C72-49F6CC8733B7}"/>
              </a:ext>
            </a:extLst>
          </p:cNvPr>
          <p:cNvPicPr>
            <a:picLocks noChangeAspect="1"/>
          </p:cNvPicPr>
          <p:nvPr/>
        </p:nvPicPr>
        <p:blipFill>
          <a:blip r:embed="rId3"/>
          <a:stretch>
            <a:fillRect/>
          </a:stretch>
        </p:blipFill>
        <p:spPr>
          <a:xfrm>
            <a:off x="6383802" y="2808801"/>
            <a:ext cx="4183361" cy="1091643"/>
          </a:xfrm>
          <a:prstGeom prst="rect">
            <a:avLst/>
          </a:prstGeom>
        </p:spPr>
      </p:pic>
      <p:pic>
        <p:nvPicPr>
          <p:cNvPr id="5" name="Picture 4">
            <a:extLst>
              <a:ext uri="{FF2B5EF4-FFF2-40B4-BE49-F238E27FC236}">
                <a16:creationId xmlns:a16="http://schemas.microsoft.com/office/drawing/2014/main" id="{7875F46E-F4E3-B66B-F87B-21C507468326}"/>
              </a:ext>
            </a:extLst>
          </p:cNvPr>
          <p:cNvPicPr>
            <a:picLocks noChangeAspect="1"/>
          </p:cNvPicPr>
          <p:nvPr/>
        </p:nvPicPr>
        <p:blipFill>
          <a:blip r:embed="rId4"/>
          <a:stretch>
            <a:fillRect/>
          </a:stretch>
        </p:blipFill>
        <p:spPr>
          <a:xfrm>
            <a:off x="6846228" y="1792192"/>
            <a:ext cx="3297464" cy="1016609"/>
          </a:xfrm>
          <a:prstGeom prst="rect">
            <a:avLst/>
          </a:prstGeom>
        </p:spPr>
      </p:pic>
    </p:spTree>
    <p:extLst>
      <p:ext uri="{BB962C8B-B14F-4D97-AF65-F5344CB8AC3E}">
        <p14:creationId xmlns:p14="http://schemas.microsoft.com/office/powerpoint/2010/main" val="26434135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F1CFCE-4ADC-3519-56A1-E8446FEE9D50}"/>
              </a:ext>
            </a:extLst>
          </p:cNvPr>
          <p:cNvSpPr>
            <a:spLocks noGrp="1"/>
          </p:cNvSpPr>
          <p:nvPr>
            <p:ph type="title"/>
          </p:nvPr>
        </p:nvSpPr>
        <p:spPr/>
        <p:txBody>
          <a:bodyPr/>
          <a:lstStyle/>
          <a:p>
            <a:r>
              <a:rPr lang="en-US" altLang="zh-CN" dirty="0"/>
              <a:t>Example 1 - A simple</a:t>
            </a:r>
            <a:r>
              <a:rPr lang="zh-CN" altLang="en-US" dirty="0"/>
              <a:t> </a:t>
            </a:r>
            <a:r>
              <a:rPr lang="en-US" altLang="zh-CN" dirty="0" err="1"/>
              <a:t>optimisation</a:t>
            </a:r>
            <a:r>
              <a:rPr lang="zh-CN" altLang="en-US" dirty="0"/>
              <a:t> </a:t>
            </a:r>
            <a:r>
              <a:rPr lang="en-US" altLang="zh-CN" dirty="0"/>
              <a:t>problem</a:t>
            </a:r>
            <a:endParaRPr lang="en-US"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7A06F854-5CA2-CBAE-EF24-B0E24999CBB7}"/>
                  </a:ext>
                </a:extLst>
              </p:cNvPr>
              <p:cNvSpPr>
                <a:spLocks noGrp="1"/>
              </p:cNvSpPr>
              <p:nvPr>
                <p:ph sz="quarter" idx="13"/>
              </p:nvPr>
            </p:nvSpPr>
            <p:spPr>
              <a:xfrm>
                <a:off x="285750" y="1627188"/>
                <a:ext cx="6046298" cy="4606925"/>
              </a:xfrm>
            </p:spPr>
            <p:txBody>
              <a:bodyPr/>
              <a:lstStyle/>
              <a:p>
                <a:pPr marL="0" indent="0" algn="l">
                  <a:buNone/>
                </a:pPr>
                <a:r>
                  <a:rPr lang="en-US" altLang="zh-CN" b="1" dirty="0">
                    <a:latin typeface="-apple-system"/>
                  </a:rPr>
                  <a:t>Example</a:t>
                </a:r>
              </a:p>
              <a:p>
                <a:pPr lvl="1"/>
                <a:r>
                  <a:rPr lang="en-US" altLang="zh-CN" dirty="0">
                    <a:latin typeface="-apple-system"/>
                  </a:rPr>
                  <a:t>L</a:t>
                </a:r>
                <a:r>
                  <a:rPr lang="zh-CN" altLang="en-US" dirty="0">
                    <a:latin typeface="-apple-system"/>
                  </a:rPr>
                  <a:t> </a:t>
                </a:r>
                <a:r>
                  <a:rPr lang="en-US" altLang="zh-CN" dirty="0">
                    <a:latin typeface="-apple-system"/>
                  </a:rPr>
                  <a:t>is</a:t>
                </a:r>
                <a:r>
                  <a:rPr lang="zh-CN" altLang="en-US" dirty="0">
                    <a:latin typeface="-apple-system"/>
                  </a:rPr>
                  <a:t> </a:t>
                </a:r>
                <a:r>
                  <a:rPr lang="en-US" altLang="zh-CN" dirty="0">
                    <a:latin typeface="-apple-system"/>
                  </a:rPr>
                  <a:t>a</a:t>
                </a:r>
                <a:r>
                  <a:rPr lang="zh-CN" altLang="en-US" dirty="0">
                    <a:latin typeface="-apple-system"/>
                  </a:rPr>
                  <a:t> </a:t>
                </a:r>
                <a:r>
                  <a:rPr lang="en-US" altLang="zh-CN" dirty="0">
                    <a:latin typeface="-apple-system"/>
                  </a:rPr>
                  <a:t>square</a:t>
                </a:r>
                <a:r>
                  <a:rPr lang="zh-CN" altLang="en-US" dirty="0">
                    <a:latin typeface="-apple-system"/>
                  </a:rPr>
                  <a:t> </a:t>
                </a:r>
                <a:r>
                  <a:rPr lang="en-US" altLang="zh-CN" dirty="0">
                    <a:latin typeface="-apple-system"/>
                  </a:rPr>
                  <a:t>function,</a:t>
                </a:r>
                <a:r>
                  <a:rPr lang="zh-CN" altLang="en-US" dirty="0">
                    <a:latin typeface="-apple-system"/>
                  </a:rPr>
                  <a:t> </a:t>
                </a:r>
                <a:r>
                  <a:rPr lang="en-US" altLang="zh-CN" dirty="0">
                    <a:latin typeface="-apple-system"/>
                  </a:rPr>
                  <a:t>e.g.</a:t>
                </a:r>
                <a:r>
                  <a:rPr lang="zh-CN" altLang="en-US" dirty="0">
                    <a:latin typeface="-apple-system"/>
                  </a:rPr>
                  <a:t> </a:t>
                </a:r>
                <a14:m>
                  <m:oMath xmlns:m="http://schemas.openxmlformats.org/officeDocument/2006/math">
                    <m:r>
                      <a:rPr lang="en-GB" altLang="zh-CN" b="0" i="1" smtClean="0">
                        <a:latin typeface="Cambria Math" panose="02040503050406030204" pitchFamily="18" charset="0"/>
                      </a:rPr>
                      <m:t>𝐿</m:t>
                    </m:r>
                    <m:d>
                      <m:dPr>
                        <m:ctrlPr>
                          <a:rPr lang="en-GB" altLang="zh-CN" b="0" i="1" smtClean="0">
                            <a:latin typeface="Cambria Math" panose="02040503050406030204" pitchFamily="18" charset="0"/>
                          </a:rPr>
                        </m:ctrlPr>
                      </m:dPr>
                      <m:e>
                        <m:r>
                          <a:rPr lang="en-GB" altLang="zh-CN" b="0" i="1" smtClean="0">
                            <a:latin typeface="Cambria Math" panose="02040503050406030204" pitchFamily="18" charset="0"/>
                          </a:rPr>
                          <m:t>𝜃</m:t>
                        </m:r>
                      </m:e>
                    </m:d>
                    <m:r>
                      <a:rPr lang="en-GB" altLang="zh-CN" b="0" i="1" smtClean="0">
                        <a:latin typeface="Cambria Math" panose="02040503050406030204" pitchFamily="18" charset="0"/>
                      </a:rPr>
                      <m:t>=</m:t>
                    </m:r>
                    <m:sSup>
                      <m:sSupPr>
                        <m:ctrlPr>
                          <a:rPr lang="en-GB" altLang="zh-CN" b="0" i="1" smtClean="0">
                            <a:latin typeface="Cambria Math" panose="02040503050406030204" pitchFamily="18" charset="0"/>
                          </a:rPr>
                        </m:ctrlPr>
                      </m:sSupPr>
                      <m:e>
                        <m:r>
                          <a:rPr lang="en-GB" altLang="zh-CN" b="0" i="1" smtClean="0">
                            <a:latin typeface="Cambria Math" panose="02040503050406030204" pitchFamily="18" charset="0"/>
                          </a:rPr>
                          <m:t>𝜃</m:t>
                        </m:r>
                      </m:e>
                      <m:sup>
                        <m:r>
                          <a:rPr lang="en-GB" altLang="zh-CN" b="0" i="1" smtClean="0">
                            <a:latin typeface="Cambria Math" panose="02040503050406030204" pitchFamily="18" charset="0"/>
                          </a:rPr>
                          <m:t>2</m:t>
                        </m:r>
                      </m:sup>
                    </m:sSup>
                    <m:r>
                      <a:rPr lang="en-GB" altLang="zh-CN" b="0" i="1" smtClean="0">
                        <a:latin typeface="Cambria Math" panose="02040503050406030204" pitchFamily="18" charset="0"/>
                      </a:rPr>
                      <m:t>+2</m:t>
                    </m:r>
                    <m:r>
                      <a:rPr lang="en-GB" altLang="zh-CN" b="0" i="1" smtClean="0">
                        <a:latin typeface="Cambria Math" panose="02040503050406030204" pitchFamily="18" charset="0"/>
                      </a:rPr>
                      <m:t>𝜃</m:t>
                    </m:r>
                    <m:r>
                      <a:rPr lang="en-GB" altLang="zh-CN" b="0" i="1" smtClean="0">
                        <a:latin typeface="Cambria Math" panose="02040503050406030204" pitchFamily="18" charset="0"/>
                      </a:rPr>
                      <m:t>+1</m:t>
                    </m:r>
                  </m:oMath>
                </a14:m>
                <a:endParaRPr lang="en-GB" altLang="zh-CN" dirty="0">
                  <a:solidFill>
                    <a:schemeClr val="tx1"/>
                  </a:solidFill>
                  <a:latin typeface="-apple-system"/>
                </a:endParaRPr>
              </a:p>
              <a:p>
                <a:pPr lvl="1"/>
                <a:r>
                  <a:rPr lang="en-US" altLang="zh-CN" b="0" i="0" dirty="0">
                    <a:effectLst/>
                    <a:latin typeface="MJXc-TeX-math-I"/>
                  </a:rPr>
                  <a:t>Parameter</a:t>
                </a:r>
                <a:r>
                  <a:rPr lang="zh-CN" altLang="en-US" dirty="0">
                    <a:latin typeface="MJXc-TeX-math-I"/>
                  </a:rPr>
                  <a:t> </a:t>
                </a:r>
                <a:r>
                  <a:rPr lang="el-GR" dirty="0">
                    <a:latin typeface="MJXc-TeX-math-I"/>
                  </a:rPr>
                  <a:t>θ</a:t>
                </a:r>
                <a:endParaRPr lang="en-US" altLang="zh-CN" i="1" dirty="0">
                  <a:latin typeface="-apple-system"/>
                </a:endParaRPr>
              </a:p>
              <a:p>
                <a:pPr lvl="1"/>
                <a:r>
                  <a:rPr lang="en-US" altLang="zh-CN" dirty="0">
                    <a:latin typeface="-apple-system"/>
                  </a:rPr>
                  <a:t>Subject</a:t>
                </a:r>
                <a:r>
                  <a:rPr lang="zh-CN" altLang="en-US" dirty="0">
                    <a:latin typeface="-apple-system"/>
                  </a:rPr>
                  <a:t> </a:t>
                </a:r>
                <a:r>
                  <a:rPr lang="en-US" altLang="zh-CN" dirty="0">
                    <a:latin typeface="-apple-system"/>
                  </a:rPr>
                  <a:t>to:</a:t>
                </a:r>
                <a:r>
                  <a:rPr lang="zh-CN" altLang="en-US" dirty="0">
                    <a:latin typeface="-apple-system"/>
                  </a:rPr>
                  <a:t> </a:t>
                </a:r>
                <a:r>
                  <a:rPr lang="el-GR" dirty="0">
                    <a:latin typeface="MJXc-TeX-math-I"/>
                  </a:rPr>
                  <a:t>θ</a:t>
                </a:r>
                <a:r>
                  <a:rPr lang="zh-CN" altLang="en-US" dirty="0">
                    <a:latin typeface="-apple-system"/>
                  </a:rPr>
                  <a:t> </a:t>
                </a:r>
                <a:r>
                  <a:rPr lang="en-US" altLang="zh-CN" dirty="0">
                    <a:latin typeface="-apple-system"/>
                  </a:rPr>
                  <a:t>in</a:t>
                </a:r>
                <a:r>
                  <a:rPr lang="zh-CN" altLang="en-US" dirty="0">
                    <a:latin typeface="-apple-system"/>
                  </a:rPr>
                  <a:t> </a:t>
                </a:r>
                <a:r>
                  <a:rPr lang="en-US" altLang="zh-CN" dirty="0">
                    <a:latin typeface="-apple-system"/>
                  </a:rPr>
                  <a:t>[</a:t>
                </a:r>
                <a:r>
                  <a:rPr lang="en-US" altLang="zh-CN" dirty="0" err="1">
                    <a:latin typeface="-apple-system"/>
                  </a:rPr>
                  <a:t>a,b</a:t>
                </a:r>
                <a:r>
                  <a:rPr lang="en-US" altLang="zh-CN" dirty="0">
                    <a:latin typeface="-apple-system"/>
                  </a:rPr>
                  <a:t>]</a:t>
                </a:r>
              </a:p>
              <a:p>
                <a:pPr marL="457200" lvl="1" indent="0">
                  <a:buNone/>
                </a:pPr>
                <a:endParaRPr lang="en-US" dirty="0"/>
              </a:p>
            </p:txBody>
          </p:sp>
        </mc:Choice>
        <mc:Fallback>
          <p:sp>
            <p:nvSpPr>
              <p:cNvPr id="3" name="Content Placeholder 2">
                <a:extLst>
                  <a:ext uri="{FF2B5EF4-FFF2-40B4-BE49-F238E27FC236}">
                    <a16:creationId xmlns:a16="http://schemas.microsoft.com/office/drawing/2014/main" id="{7A06F854-5CA2-CBAE-EF24-B0E24999CBB7}"/>
                  </a:ext>
                </a:extLst>
              </p:cNvPr>
              <p:cNvSpPr>
                <a:spLocks noGrp="1" noRot="1" noChangeAspect="1" noMove="1" noResize="1" noEditPoints="1" noAdjustHandles="1" noChangeArrowheads="1" noChangeShapeType="1" noTextEdit="1"/>
              </p:cNvSpPr>
              <p:nvPr>
                <p:ph sz="quarter" idx="13"/>
              </p:nvPr>
            </p:nvSpPr>
            <p:spPr>
              <a:xfrm>
                <a:off x="285750" y="1627188"/>
                <a:ext cx="6046298" cy="4606925"/>
              </a:xfrm>
              <a:blipFill>
                <a:blip r:embed="rId2"/>
                <a:stretch>
                  <a:fillRect l="-1613" t="-1852"/>
                </a:stretch>
              </a:blipFill>
            </p:spPr>
            <p:txBody>
              <a:bodyPr/>
              <a:lstStyle/>
              <a:p>
                <a:r>
                  <a:rPr lang="en-GB">
                    <a:noFill/>
                  </a:rPr>
                  <a:t> </a:t>
                </a:r>
              </a:p>
            </p:txBody>
          </p:sp>
        </mc:Fallback>
      </mc:AlternateContent>
      <p:pic>
        <p:nvPicPr>
          <p:cNvPr id="5" name="Picture 4">
            <a:extLst>
              <a:ext uri="{FF2B5EF4-FFF2-40B4-BE49-F238E27FC236}">
                <a16:creationId xmlns:a16="http://schemas.microsoft.com/office/drawing/2014/main" id="{7875F46E-F4E3-B66B-F87B-21C507468326}"/>
              </a:ext>
            </a:extLst>
          </p:cNvPr>
          <p:cNvPicPr>
            <a:picLocks noChangeAspect="1"/>
          </p:cNvPicPr>
          <p:nvPr/>
        </p:nvPicPr>
        <p:blipFill>
          <a:blip r:embed="rId3"/>
          <a:stretch>
            <a:fillRect/>
          </a:stretch>
        </p:blipFill>
        <p:spPr>
          <a:xfrm>
            <a:off x="7207564" y="2124031"/>
            <a:ext cx="3297464" cy="1016609"/>
          </a:xfrm>
          <a:prstGeom prst="rect">
            <a:avLst/>
          </a:prstGeom>
        </p:spPr>
      </p:pic>
      <p:pic>
        <p:nvPicPr>
          <p:cNvPr id="5122" name="Picture 2">
            <a:extLst>
              <a:ext uri="{FF2B5EF4-FFF2-40B4-BE49-F238E27FC236}">
                <a16:creationId xmlns:a16="http://schemas.microsoft.com/office/drawing/2014/main" id="{711FE0B6-B8AF-B50A-7BCD-E32934F72D1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6374" y="3532589"/>
            <a:ext cx="5769428" cy="2884714"/>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863D41D5-ACBC-7628-1DDA-7EA73FE872A5}"/>
              </a:ext>
            </a:extLst>
          </p:cNvPr>
          <p:cNvSpPr txBox="1"/>
          <p:nvPr/>
        </p:nvSpPr>
        <p:spPr>
          <a:xfrm>
            <a:off x="2265375" y="6049447"/>
            <a:ext cx="6098290" cy="369332"/>
          </a:xfrm>
          <a:prstGeom prst="rect">
            <a:avLst/>
          </a:prstGeom>
          <a:noFill/>
        </p:spPr>
        <p:txBody>
          <a:bodyPr wrap="square">
            <a:spAutoFit/>
          </a:bodyPr>
          <a:lstStyle/>
          <a:p>
            <a:r>
              <a:rPr lang="en-US" altLang="zh-CN" dirty="0">
                <a:latin typeface="-apple-system"/>
              </a:rPr>
              <a:t>a</a:t>
            </a:r>
            <a:r>
              <a:rPr lang="zh-CN" altLang="en-US" dirty="0">
                <a:latin typeface="-apple-system"/>
              </a:rPr>
              <a:t>                                                  </a:t>
            </a:r>
            <a:r>
              <a:rPr lang="en-US" altLang="zh-CN" dirty="0">
                <a:latin typeface="-apple-system"/>
              </a:rPr>
              <a:t>b</a:t>
            </a:r>
            <a:endParaRPr lang="en-US" dirty="0"/>
          </a:p>
        </p:txBody>
      </p:sp>
    </p:spTree>
    <p:extLst>
      <p:ext uri="{BB962C8B-B14F-4D97-AF65-F5344CB8AC3E}">
        <p14:creationId xmlns:p14="http://schemas.microsoft.com/office/powerpoint/2010/main" val="988631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6" name="Content Placeholder 5">
                <a:extLst>
                  <a:ext uri="{FF2B5EF4-FFF2-40B4-BE49-F238E27FC236}">
                    <a16:creationId xmlns:a16="http://schemas.microsoft.com/office/drawing/2014/main" id="{1F56ADA7-F6A9-E1DF-CEDC-AEAE024CE744}"/>
                  </a:ext>
                </a:extLst>
              </p:cNvPr>
              <p:cNvSpPr>
                <a:spLocks noGrp="1"/>
              </p:cNvSpPr>
              <p:nvPr>
                <p:ph sz="half" idx="2"/>
              </p:nvPr>
            </p:nvSpPr>
            <p:spPr/>
            <p:txBody>
              <a:bodyPr>
                <a:normAutofit lnSpcReduction="10000"/>
              </a:bodyPr>
              <a:lstStyle/>
              <a:p>
                <a:pPr marL="0" indent="0">
                  <a:buNone/>
                </a:pPr>
                <a:r>
                  <a:rPr lang="en-US" altLang="zh-CN" b="1" dirty="0"/>
                  <a:t>Analytic</a:t>
                </a:r>
                <a:r>
                  <a:rPr lang="zh-CN" altLang="en-US" b="1" dirty="0"/>
                  <a:t> </a:t>
                </a:r>
                <a:r>
                  <a:rPr lang="en-US" altLang="zh-CN" b="1" dirty="0"/>
                  <a:t>solution:</a:t>
                </a:r>
              </a:p>
              <a:p>
                <a:pPr lvl="1"/>
                <a:r>
                  <a:rPr lang="en-GB" dirty="0">
                    <a:latin typeface="-apple-system"/>
                  </a:rPr>
                  <a:t>Take the derivative of </a:t>
                </a:r>
                <a14:m>
                  <m:oMath xmlns:m="http://schemas.openxmlformats.org/officeDocument/2006/math">
                    <m:r>
                      <a:rPr lang="en-GB" b="0" i="1" smtClean="0">
                        <a:latin typeface="Cambria Math" panose="02040503050406030204" pitchFamily="18" charset="0"/>
                      </a:rPr>
                      <m:t>𝐿</m:t>
                    </m:r>
                    <m:r>
                      <a:rPr lang="en-GB" b="0" i="1" smtClean="0">
                        <a:latin typeface="Cambria Math" panose="02040503050406030204" pitchFamily="18" charset="0"/>
                      </a:rPr>
                      <m:t>(</m:t>
                    </m:r>
                    <m:r>
                      <a:rPr lang="en-GB" b="0" i="1" smtClean="0">
                        <a:latin typeface="Cambria Math" panose="02040503050406030204" pitchFamily="18" charset="0"/>
                      </a:rPr>
                      <m:t>𝜃</m:t>
                    </m:r>
                    <m:r>
                      <a:rPr lang="en-GB" b="0" i="1" smtClean="0">
                        <a:latin typeface="Cambria Math" panose="02040503050406030204" pitchFamily="18" charset="0"/>
                      </a:rPr>
                      <m:t>)</m:t>
                    </m:r>
                  </m:oMath>
                </a14:m>
                <a:endParaRPr lang="en-GB" dirty="0"/>
              </a:p>
              <a:p>
                <a:pPr lvl="2"/>
                <a14:m>
                  <m:oMath xmlns:m="http://schemas.openxmlformats.org/officeDocument/2006/math">
                    <m:sSup>
                      <m:sSupPr>
                        <m:ctrlPr>
                          <a:rPr lang="en-GB" altLang="zh-CN" b="0" i="1" smtClean="0">
                            <a:latin typeface="Cambria Math" panose="02040503050406030204" pitchFamily="18" charset="0"/>
                          </a:rPr>
                        </m:ctrlPr>
                      </m:sSupPr>
                      <m:e>
                        <m:r>
                          <a:rPr lang="en-GB" altLang="zh-CN" b="0" i="1" smtClean="0">
                            <a:latin typeface="Cambria Math" panose="02040503050406030204" pitchFamily="18" charset="0"/>
                          </a:rPr>
                          <m:t>𝐿</m:t>
                        </m:r>
                      </m:e>
                      <m:sup>
                        <m:r>
                          <a:rPr lang="en-GB" altLang="zh-CN" b="0" i="1" smtClean="0">
                            <a:latin typeface="Cambria Math" panose="02040503050406030204" pitchFamily="18" charset="0"/>
                          </a:rPr>
                          <m:t>′</m:t>
                        </m:r>
                      </m:sup>
                    </m:sSup>
                    <m:d>
                      <m:dPr>
                        <m:ctrlPr>
                          <a:rPr lang="en-GB" altLang="zh-CN" b="0" i="1" smtClean="0">
                            <a:latin typeface="Cambria Math" panose="02040503050406030204" pitchFamily="18" charset="0"/>
                          </a:rPr>
                        </m:ctrlPr>
                      </m:dPr>
                      <m:e>
                        <m:r>
                          <a:rPr lang="en-GB" altLang="zh-CN" b="0" i="1" smtClean="0">
                            <a:latin typeface="Cambria Math" panose="02040503050406030204" pitchFamily="18" charset="0"/>
                          </a:rPr>
                          <m:t>𝜃</m:t>
                        </m:r>
                      </m:e>
                    </m:d>
                    <m:r>
                      <a:rPr lang="en-GB" altLang="zh-CN" b="0" i="1" smtClean="0">
                        <a:latin typeface="Cambria Math" panose="02040503050406030204" pitchFamily="18" charset="0"/>
                      </a:rPr>
                      <m:t>=2</m:t>
                    </m:r>
                    <m:r>
                      <a:rPr lang="en-GB" altLang="zh-CN" b="0" i="1" smtClean="0">
                        <a:latin typeface="Cambria Math" panose="02040503050406030204" pitchFamily="18" charset="0"/>
                      </a:rPr>
                      <m:t>𝜃</m:t>
                    </m:r>
                    <m:r>
                      <a:rPr lang="en-GB" altLang="zh-CN" b="0" i="1" smtClean="0">
                        <a:latin typeface="Cambria Math" panose="02040503050406030204" pitchFamily="18" charset="0"/>
                      </a:rPr>
                      <m:t>+2</m:t>
                    </m:r>
                  </m:oMath>
                </a14:m>
                <a:endParaRPr lang="en-GB" altLang="zh-CN" b="0" dirty="0"/>
              </a:p>
              <a:p>
                <a:pPr lvl="1"/>
                <a:r>
                  <a:rPr lang="en-US" altLang="zh-CN" dirty="0">
                    <a:latin typeface="-apple-system"/>
                  </a:rPr>
                  <a:t>Find for what </a:t>
                </a:r>
                <a14:m>
                  <m:oMath xmlns:m="http://schemas.openxmlformats.org/officeDocument/2006/math">
                    <m:r>
                      <a:rPr lang="en-GB" altLang="zh-CN" b="0" i="1" smtClean="0">
                        <a:latin typeface="Cambria Math" panose="02040503050406030204" pitchFamily="18" charset="0"/>
                      </a:rPr>
                      <m:t>𝜃</m:t>
                    </m:r>
                  </m:oMath>
                </a14:m>
                <a:r>
                  <a:rPr lang="en-US" altLang="zh-CN" dirty="0">
                    <a:latin typeface="-apple-system"/>
                  </a:rPr>
                  <a:t> it is zero</a:t>
                </a:r>
              </a:p>
              <a:p>
                <a:pPr lvl="2"/>
                <a14:m>
                  <m:oMath xmlns:m="http://schemas.openxmlformats.org/officeDocument/2006/math">
                    <m:r>
                      <a:rPr lang="en-GB" altLang="zh-CN" i="1">
                        <a:latin typeface="Cambria Math" panose="02040503050406030204" pitchFamily="18" charset="0"/>
                      </a:rPr>
                      <m:t>2</m:t>
                    </m:r>
                    <m:r>
                      <a:rPr lang="en-GB" altLang="zh-CN" i="1">
                        <a:latin typeface="Cambria Math" panose="02040503050406030204" pitchFamily="18" charset="0"/>
                      </a:rPr>
                      <m:t>𝜃</m:t>
                    </m:r>
                    <m:r>
                      <a:rPr lang="en-GB" altLang="zh-CN" i="1">
                        <a:latin typeface="Cambria Math" panose="02040503050406030204" pitchFamily="18" charset="0"/>
                      </a:rPr>
                      <m:t>+2=0</m:t>
                    </m:r>
                  </m:oMath>
                </a14:m>
                <a:endParaRPr lang="en-US" altLang="zh-CN" dirty="0"/>
              </a:p>
              <a:p>
                <a:pPr lvl="2"/>
                <a14:m>
                  <m:oMath xmlns:m="http://schemas.openxmlformats.org/officeDocument/2006/math">
                    <m:r>
                      <a:rPr lang="en-GB" altLang="zh-CN" b="0" i="1" smtClean="0">
                        <a:latin typeface="Cambria Math" panose="02040503050406030204" pitchFamily="18" charset="0"/>
                      </a:rPr>
                      <m:t>𝜃</m:t>
                    </m:r>
                    <m:r>
                      <a:rPr lang="en-GB" altLang="zh-CN" b="0" i="1" smtClean="0">
                        <a:latin typeface="Cambria Math" panose="02040503050406030204" pitchFamily="18" charset="0"/>
                      </a:rPr>
                      <m:t>=−1</m:t>
                    </m:r>
                  </m:oMath>
                </a14:m>
                <a:endParaRPr lang="en-GB" dirty="0"/>
              </a:p>
              <a:p>
                <a:pPr lvl="1"/>
                <a:r>
                  <a:rPr lang="en-GB" dirty="0">
                    <a:latin typeface="-apple-system"/>
                  </a:rPr>
                  <a:t>To confirm that this is a minimum, check the second derivative:</a:t>
                </a:r>
              </a:p>
              <a:p>
                <a:pPr lvl="2"/>
                <a14:m>
                  <m:oMath xmlns:m="http://schemas.openxmlformats.org/officeDocument/2006/math">
                    <m:sSup>
                      <m:sSupPr>
                        <m:ctrlPr>
                          <a:rPr lang="en-GB" i="1">
                            <a:latin typeface="Cambria Math" panose="02040503050406030204" pitchFamily="18" charset="0"/>
                          </a:rPr>
                        </m:ctrlPr>
                      </m:sSupPr>
                      <m:e>
                        <m:r>
                          <a:rPr lang="en-GB" i="1">
                            <a:latin typeface="Cambria Math" panose="02040503050406030204" pitchFamily="18" charset="0"/>
                          </a:rPr>
                          <m:t>𝐿</m:t>
                        </m:r>
                      </m:e>
                      <m:sup>
                        <m:r>
                          <a:rPr lang="en-GB" i="1">
                            <a:latin typeface="Cambria Math" panose="02040503050406030204" pitchFamily="18" charset="0"/>
                          </a:rPr>
                          <m:t>′′</m:t>
                        </m:r>
                      </m:sup>
                    </m:sSup>
                    <m:d>
                      <m:dPr>
                        <m:ctrlPr>
                          <a:rPr lang="en-GB" i="1">
                            <a:latin typeface="Cambria Math" panose="02040503050406030204" pitchFamily="18" charset="0"/>
                          </a:rPr>
                        </m:ctrlPr>
                      </m:dPr>
                      <m:e>
                        <m:r>
                          <a:rPr lang="en-GB" i="1">
                            <a:latin typeface="Cambria Math" panose="02040503050406030204" pitchFamily="18" charset="0"/>
                          </a:rPr>
                          <m:t>−1</m:t>
                        </m:r>
                      </m:e>
                    </m:d>
                    <m:r>
                      <a:rPr lang="en-GB" i="1">
                        <a:latin typeface="Cambria Math" panose="02040503050406030204" pitchFamily="18" charset="0"/>
                      </a:rPr>
                      <m:t>=2</m:t>
                    </m:r>
                  </m:oMath>
                </a14:m>
                <a:r>
                  <a:rPr lang="en-GB" dirty="0"/>
                  <a:t>	</a:t>
                </a:r>
              </a:p>
              <a:p>
                <a:pPr lvl="2"/>
                <a:r>
                  <a:rPr lang="en-GB" dirty="0">
                    <a:latin typeface="-apple-system"/>
                  </a:rPr>
                  <a:t>Since</a:t>
                </a:r>
                <a:r>
                  <a:rPr lang="en-GB" dirty="0"/>
                  <a:t> </a:t>
                </a:r>
                <a14:m>
                  <m:oMath xmlns:m="http://schemas.openxmlformats.org/officeDocument/2006/math">
                    <m:sSup>
                      <m:sSupPr>
                        <m:ctrlPr>
                          <a:rPr lang="en-GB" i="1">
                            <a:latin typeface="Cambria Math" panose="02040503050406030204" pitchFamily="18" charset="0"/>
                          </a:rPr>
                        </m:ctrlPr>
                      </m:sSupPr>
                      <m:e>
                        <m:r>
                          <a:rPr lang="en-GB" i="1">
                            <a:latin typeface="Cambria Math" panose="02040503050406030204" pitchFamily="18" charset="0"/>
                          </a:rPr>
                          <m:t>𝐿</m:t>
                        </m:r>
                      </m:e>
                      <m:sup>
                        <m:r>
                          <a:rPr lang="en-GB" i="1">
                            <a:latin typeface="Cambria Math" panose="02040503050406030204" pitchFamily="18" charset="0"/>
                          </a:rPr>
                          <m:t>′′</m:t>
                        </m:r>
                      </m:sup>
                    </m:sSup>
                    <m:d>
                      <m:dPr>
                        <m:ctrlPr>
                          <a:rPr lang="en-GB" i="1">
                            <a:latin typeface="Cambria Math" panose="02040503050406030204" pitchFamily="18" charset="0"/>
                          </a:rPr>
                        </m:ctrlPr>
                      </m:dPr>
                      <m:e>
                        <m:r>
                          <a:rPr lang="en-GB" i="1">
                            <a:latin typeface="Cambria Math" panose="02040503050406030204" pitchFamily="18" charset="0"/>
                          </a:rPr>
                          <m:t>−</m:t>
                        </m:r>
                        <m:r>
                          <a:rPr lang="en-GB">
                            <a:latin typeface="Cambria Math" panose="02040503050406030204" pitchFamily="18" charset="0"/>
                          </a:rPr>
                          <m:t>1</m:t>
                        </m:r>
                      </m:e>
                    </m:d>
                    <m:r>
                      <a:rPr lang="en-GB">
                        <a:latin typeface="Cambria Math" panose="02040503050406030204" pitchFamily="18" charset="0"/>
                      </a:rPr>
                      <m:t>&gt;0</m:t>
                    </m:r>
                  </m:oMath>
                </a14:m>
                <a:r>
                  <a:rPr lang="en-GB" dirty="0"/>
                  <a:t> </a:t>
                </a:r>
                <a:r>
                  <a:rPr lang="en-GB" dirty="0">
                    <a:latin typeface="-apple-system"/>
                  </a:rPr>
                  <a:t>this indicates a minimum point</a:t>
                </a:r>
                <a:r>
                  <a:rPr lang="en-GB" dirty="0"/>
                  <a:t>.	</a:t>
                </a:r>
              </a:p>
              <a:p>
                <a:pPr lvl="1"/>
                <a:r>
                  <a:rPr lang="en-GB" dirty="0">
                    <a:latin typeface="-apple-system"/>
                  </a:rPr>
                  <a:t>Hence </a:t>
                </a:r>
                <a14:m>
                  <m:oMath xmlns:m="http://schemas.openxmlformats.org/officeDocument/2006/math">
                    <m:sSup>
                      <m:sSupPr>
                        <m:ctrlPr>
                          <a:rPr lang="en-GB" b="0" i="1" smtClean="0">
                            <a:latin typeface="Cambria Math" panose="02040503050406030204" pitchFamily="18" charset="0"/>
                          </a:rPr>
                        </m:ctrlPr>
                      </m:sSupPr>
                      <m:e>
                        <m:r>
                          <a:rPr lang="en-GB" b="0" i="1" smtClean="0">
                            <a:latin typeface="Cambria Math" panose="02040503050406030204" pitchFamily="18" charset="0"/>
                          </a:rPr>
                          <m:t>𝜃</m:t>
                        </m:r>
                      </m:e>
                      <m:sup>
                        <m:r>
                          <a:rPr lang="en-GB" b="0" i="1" smtClean="0">
                            <a:latin typeface="Cambria Math" panose="02040503050406030204" pitchFamily="18" charset="0"/>
                          </a:rPr>
                          <m:t>∗</m:t>
                        </m:r>
                      </m:sup>
                    </m:sSup>
                    <m:r>
                      <a:rPr lang="en-GB" b="0" i="1" smtClean="0">
                        <a:latin typeface="Cambria Math" panose="02040503050406030204" pitchFamily="18" charset="0"/>
                      </a:rPr>
                      <m:t>=−1</m:t>
                    </m:r>
                  </m:oMath>
                </a14:m>
                <a:endParaRPr lang="en-GB" dirty="0">
                  <a:latin typeface="-apple-system"/>
                </a:endParaRPr>
              </a:p>
              <a:p>
                <a:endParaRPr lang="en-GB" dirty="0"/>
              </a:p>
              <a:p>
                <a:endParaRPr lang="en-GB" dirty="0"/>
              </a:p>
              <a:p>
                <a:pPr lvl="1"/>
                <a:endParaRPr lang="en-US" altLang="zh-CN" dirty="0"/>
              </a:p>
              <a:p>
                <a:pPr marL="457200" lvl="1" indent="0">
                  <a:buNone/>
                </a:pPr>
                <a:endParaRPr lang="en-GB" dirty="0"/>
              </a:p>
              <a:p>
                <a:pPr lvl="1"/>
                <a:endParaRPr lang="en-US" altLang="zh-CN" dirty="0"/>
              </a:p>
              <a:p>
                <a:pPr lvl="1"/>
                <a:endParaRPr lang="en-US" dirty="0"/>
              </a:p>
            </p:txBody>
          </p:sp>
        </mc:Choice>
        <mc:Fallback>
          <p:sp>
            <p:nvSpPr>
              <p:cNvPr id="6" name="Content Placeholder 5">
                <a:extLst>
                  <a:ext uri="{FF2B5EF4-FFF2-40B4-BE49-F238E27FC236}">
                    <a16:creationId xmlns:a16="http://schemas.microsoft.com/office/drawing/2014/main" id="{1F56ADA7-F6A9-E1DF-CEDC-AEAE024CE744}"/>
                  </a:ext>
                </a:extLst>
              </p:cNvPr>
              <p:cNvSpPr>
                <a:spLocks noGrp="1" noRot="1" noChangeAspect="1" noMove="1" noResize="1" noEditPoints="1" noAdjustHandles="1" noChangeArrowheads="1" noChangeShapeType="1" noTextEdit="1"/>
              </p:cNvSpPr>
              <p:nvPr>
                <p:ph sz="half" idx="2"/>
              </p:nvPr>
            </p:nvSpPr>
            <p:spPr>
              <a:blipFill>
                <a:blip r:embed="rId3"/>
                <a:stretch>
                  <a:fillRect l="-1882" t="-2537" r="-1059"/>
                </a:stretch>
              </a:blipFill>
            </p:spPr>
            <p:txBody>
              <a:bodyPr/>
              <a:lstStyle/>
              <a:p>
                <a:r>
                  <a:rPr lang="en-GB">
                    <a:noFill/>
                  </a:rPr>
                  <a:t> </a:t>
                </a:r>
              </a:p>
            </p:txBody>
          </p:sp>
        </mc:Fallback>
      </mc:AlternateContent>
      <p:sp>
        <p:nvSpPr>
          <p:cNvPr id="2" name="Title 1">
            <a:extLst>
              <a:ext uri="{FF2B5EF4-FFF2-40B4-BE49-F238E27FC236}">
                <a16:creationId xmlns:a16="http://schemas.microsoft.com/office/drawing/2014/main" id="{73F1CFCE-4ADC-3519-56A1-E8446FEE9D50}"/>
              </a:ext>
            </a:extLst>
          </p:cNvPr>
          <p:cNvSpPr>
            <a:spLocks noGrp="1"/>
          </p:cNvSpPr>
          <p:nvPr>
            <p:ph type="title"/>
          </p:nvPr>
        </p:nvSpPr>
        <p:spPr/>
        <p:txBody>
          <a:bodyPr/>
          <a:lstStyle/>
          <a:p>
            <a:r>
              <a:rPr lang="en-US" altLang="zh-CN" dirty="0"/>
              <a:t>Example 1 - </a:t>
            </a:r>
            <a:r>
              <a:rPr lang="en-GB" altLang="zh-CN" dirty="0"/>
              <a:t>Analytic solution</a:t>
            </a:r>
            <a:endParaRPr lang="en-US" dirty="0"/>
          </a:p>
        </p:txBody>
      </p:sp>
      <p:pic>
        <p:nvPicPr>
          <p:cNvPr id="5122" name="Picture 2">
            <a:extLst>
              <a:ext uri="{FF2B5EF4-FFF2-40B4-BE49-F238E27FC236}">
                <a16:creationId xmlns:a16="http://schemas.microsoft.com/office/drawing/2014/main" id="{711FE0B6-B8AF-B50A-7BCD-E32934F72D1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6374" y="3532589"/>
            <a:ext cx="5769428" cy="2884714"/>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863D41D5-ACBC-7628-1DDA-7EA73FE872A5}"/>
              </a:ext>
            </a:extLst>
          </p:cNvPr>
          <p:cNvSpPr txBox="1"/>
          <p:nvPr/>
        </p:nvSpPr>
        <p:spPr>
          <a:xfrm>
            <a:off x="2265375" y="6049447"/>
            <a:ext cx="6098290" cy="369332"/>
          </a:xfrm>
          <a:prstGeom prst="rect">
            <a:avLst/>
          </a:prstGeom>
          <a:noFill/>
        </p:spPr>
        <p:txBody>
          <a:bodyPr wrap="square">
            <a:spAutoFit/>
          </a:bodyPr>
          <a:lstStyle/>
          <a:p>
            <a:r>
              <a:rPr lang="en-US" altLang="zh-CN" dirty="0">
                <a:latin typeface="-apple-system"/>
              </a:rPr>
              <a:t>a</a:t>
            </a:r>
            <a:r>
              <a:rPr lang="zh-CN" altLang="en-US" dirty="0">
                <a:latin typeface="-apple-system"/>
              </a:rPr>
              <a:t>                                                  </a:t>
            </a:r>
            <a:r>
              <a:rPr lang="en-US" altLang="zh-CN" dirty="0">
                <a:latin typeface="-apple-system"/>
              </a:rPr>
              <a:t>b</a:t>
            </a:r>
            <a:endParaRPr lang="en-US" dirty="0"/>
          </a:p>
        </p:txBody>
      </p:sp>
      <mc:AlternateContent xmlns:mc="http://schemas.openxmlformats.org/markup-compatibility/2006">
        <mc:Choice xmlns:a14="http://schemas.microsoft.com/office/drawing/2010/main" Requires="a14">
          <p:sp>
            <p:nvSpPr>
              <p:cNvPr id="8" name="Content Placeholder 2">
                <a:extLst>
                  <a:ext uri="{FF2B5EF4-FFF2-40B4-BE49-F238E27FC236}">
                    <a16:creationId xmlns:a16="http://schemas.microsoft.com/office/drawing/2014/main" id="{90BDDE02-447D-F291-7CA6-5BB2C96FFF24}"/>
                  </a:ext>
                </a:extLst>
              </p:cNvPr>
              <p:cNvSpPr txBox="1">
                <a:spLocks/>
              </p:cNvSpPr>
              <p:nvPr/>
            </p:nvSpPr>
            <p:spPr>
              <a:xfrm>
                <a:off x="285750" y="1627188"/>
                <a:ext cx="6046298" cy="46069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accent1">
                        <a:lumMod val="50000"/>
                      </a:schemeClr>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lumMod val="50000"/>
                      </a:schemeClr>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lumMod val="50000"/>
                      </a:schemeClr>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lumMod val="50000"/>
                      </a:schemeClr>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lumMod val="50000"/>
                      </a:schemeClr>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ltLang="zh-CN" b="1" dirty="0">
                    <a:latin typeface="-apple-system"/>
                  </a:rPr>
                  <a:t>Example</a:t>
                </a:r>
              </a:p>
              <a:p>
                <a:pPr lvl="1"/>
                <a:r>
                  <a:rPr lang="en-US" altLang="zh-CN" dirty="0">
                    <a:latin typeface="-apple-system"/>
                  </a:rPr>
                  <a:t>L</a:t>
                </a:r>
                <a:r>
                  <a:rPr lang="zh-CN" altLang="en-US" dirty="0">
                    <a:latin typeface="-apple-system"/>
                  </a:rPr>
                  <a:t> </a:t>
                </a:r>
                <a:r>
                  <a:rPr lang="en-US" altLang="zh-CN" dirty="0">
                    <a:latin typeface="-apple-system"/>
                  </a:rPr>
                  <a:t>is</a:t>
                </a:r>
                <a:r>
                  <a:rPr lang="zh-CN" altLang="en-US" dirty="0">
                    <a:latin typeface="-apple-system"/>
                  </a:rPr>
                  <a:t> </a:t>
                </a:r>
                <a:r>
                  <a:rPr lang="en-US" altLang="zh-CN" dirty="0">
                    <a:latin typeface="-apple-system"/>
                  </a:rPr>
                  <a:t>a</a:t>
                </a:r>
                <a:r>
                  <a:rPr lang="zh-CN" altLang="en-US" dirty="0">
                    <a:latin typeface="-apple-system"/>
                  </a:rPr>
                  <a:t> </a:t>
                </a:r>
                <a:r>
                  <a:rPr lang="en-US" altLang="zh-CN" dirty="0">
                    <a:latin typeface="-apple-system"/>
                  </a:rPr>
                  <a:t>square</a:t>
                </a:r>
                <a:r>
                  <a:rPr lang="zh-CN" altLang="en-US" dirty="0">
                    <a:latin typeface="-apple-system"/>
                  </a:rPr>
                  <a:t> </a:t>
                </a:r>
                <a:r>
                  <a:rPr lang="en-US" altLang="zh-CN" dirty="0">
                    <a:latin typeface="-apple-system"/>
                  </a:rPr>
                  <a:t>function,</a:t>
                </a:r>
                <a:r>
                  <a:rPr lang="zh-CN" altLang="en-US" dirty="0">
                    <a:latin typeface="-apple-system"/>
                  </a:rPr>
                  <a:t> </a:t>
                </a:r>
                <a:r>
                  <a:rPr lang="en-US" altLang="zh-CN" dirty="0">
                    <a:latin typeface="-apple-system"/>
                  </a:rPr>
                  <a:t>e.g.</a:t>
                </a:r>
                <a:r>
                  <a:rPr lang="zh-CN" altLang="en-US" dirty="0">
                    <a:latin typeface="-apple-system"/>
                  </a:rPr>
                  <a:t> </a:t>
                </a:r>
                <a14:m>
                  <m:oMath xmlns:m="http://schemas.openxmlformats.org/officeDocument/2006/math">
                    <m:r>
                      <a:rPr lang="en-GB" altLang="zh-CN" i="1" smtClean="0">
                        <a:latin typeface="Cambria Math" panose="02040503050406030204" pitchFamily="18" charset="0"/>
                      </a:rPr>
                      <m:t>𝐿</m:t>
                    </m:r>
                    <m:d>
                      <m:dPr>
                        <m:ctrlPr>
                          <a:rPr lang="en-GB" altLang="zh-CN" i="1" smtClean="0">
                            <a:latin typeface="Cambria Math" panose="02040503050406030204" pitchFamily="18" charset="0"/>
                          </a:rPr>
                        </m:ctrlPr>
                      </m:dPr>
                      <m:e>
                        <m:r>
                          <a:rPr lang="en-GB" altLang="zh-CN" i="1" smtClean="0">
                            <a:latin typeface="Cambria Math" panose="02040503050406030204" pitchFamily="18" charset="0"/>
                          </a:rPr>
                          <m:t>𝜃</m:t>
                        </m:r>
                      </m:e>
                    </m:d>
                    <m:r>
                      <a:rPr lang="en-GB" altLang="zh-CN" i="1" smtClean="0">
                        <a:latin typeface="Cambria Math" panose="02040503050406030204" pitchFamily="18" charset="0"/>
                      </a:rPr>
                      <m:t>=</m:t>
                    </m:r>
                    <m:sSup>
                      <m:sSupPr>
                        <m:ctrlPr>
                          <a:rPr lang="en-GB" altLang="zh-CN" i="1" smtClean="0">
                            <a:latin typeface="Cambria Math" panose="02040503050406030204" pitchFamily="18" charset="0"/>
                          </a:rPr>
                        </m:ctrlPr>
                      </m:sSupPr>
                      <m:e>
                        <m:r>
                          <a:rPr lang="en-GB" altLang="zh-CN" i="1" smtClean="0">
                            <a:latin typeface="Cambria Math" panose="02040503050406030204" pitchFamily="18" charset="0"/>
                          </a:rPr>
                          <m:t>𝜃</m:t>
                        </m:r>
                      </m:e>
                      <m:sup>
                        <m:r>
                          <a:rPr lang="en-GB" altLang="zh-CN" i="1" smtClean="0">
                            <a:latin typeface="Cambria Math" panose="02040503050406030204" pitchFamily="18" charset="0"/>
                          </a:rPr>
                          <m:t>2</m:t>
                        </m:r>
                      </m:sup>
                    </m:sSup>
                    <m:r>
                      <a:rPr lang="en-GB" altLang="zh-CN" i="1" smtClean="0">
                        <a:latin typeface="Cambria Math" panose="02040503050406030204" pitchFamily="18" charset="0"/>
                      </a:rPr>
                      <m:t>+2</m:t>
                    </m:r>
                    <m:r>
                      <a:rPr lang="en-GB" altLang="zh-CN" i="1" smtClean="0">
                        <a:latin typeface="Cambria Math" panose="02040503050406030204" pitchFamily="18" charset="0"/>
                      </a:rPr>
                      <m:t>𝜃</m:t>
                    </m:r>
                    <m:r>
                      <a:rPr lang="en-GB" altLang="zh-CN" i="1" smtClean="0">
                        <a:latin typeface="Cambria Math" panose="02040503050406030204" pitchFamily="18" charset="0"/>
                      </a:rPr>
                      <m:t>+1</m:t>
                    </m:r>
                  </m:oMath>
                </a14:m>
                <a:endParaRPr lang="en-GB" altLang="zh-CN" dirty="0">
                  <a:solidFill>
                    <a:schemeClr val="tx1"/>
                  </a:solidFill>
                  <a:latin typeface="-apple-system"/>
                </a:endParaRPr>
              </a:p>
              <a:p>
                <a:pPr lvl="1"/>
                <a:r>
                  <a:rPr lang="en-US" altLang="zh-CN" dirty="0">
                    <a:latin typeface="MJXc-TeX-math-I"/>
                  </a:rPr>
                  <a:t>Parameter</a:t>
                </a:r>
                <a:r>
                  <a:rPr lang="zh-CN" altLang="en-US" dirty="0">
                    <a:latin typeface="MJXc-TeX-math-I"/>
                  </a:rPr>
                  <a:t> </a:t>
                </a:r>
                <a:r>
                  <a:rPr lang="el-GR" dirty="0">
                    <a:latin typeface="MJXc-TeX-math-I"/>
                  </a:rPr>
                  <a:t>θ</a:t>
                </a:r>
                <a:endParaRPr lang="en-US" altLang="zh-CN" i="1" dirty="0">
                  <a:latin typeface="-apple-system"/>
                </a:endParaRPr>
              </a:p>
              <a:p>
                <a:pPr lvl="1"/>
                <a:r>
                  <a:rPr lang="en-US" altLang="zh-CN" dirty="0">
                    <a:latin typeface="-apple-system"/>
                  </a:rPr>
                  <a:t>Subject</a:t>
                </a:r>
                <a:r>
                  <a:rPr lang="zh-CN" altLang="en-US" dirty="0">
                    <a:latin typeface="-apple-system"/>
                  </a:rPr>
                  <a:t> </a:t>
                </a:r>
                <a:r>
                  <a:rPr lang="en-US" altLang="zh-CN" dirty="0">
                    <a:latin typeface="-apple-system"/>
                  </a:rPr>
                  <a:t>to:</a:t>
                </a:r>
                <a:r>
                  <a:rPr lang="zh-CN" altLang="en-US" dirty="0">
                    <a:latin typeface="-apple-system"/>
                  </a:rPr>
                  <a:t> </a:t>
                </a:r>
                <a:r>
                  <a:rPr lang="el-GR" dirty="0">
                    <a:latin typeface="MJXc-TeX-math-I"/>
                  </a:rPr>
                  <a:t>θ</a:t>
                </a:r>
                <a:r>
                  <a:rPr lang="zh-CN" altLang="en-US" dirty="0">
                    <a:latin typeface="-apple-system"/>
                  </a:rPr>
                  <a:t> </a:t>
                </a:r>
                <a:r>
                  <a:rPr lang="en-US" altLang="zh-CN" dirty="0">
                    <a:latin typeface="-apple-system"/>
                  </a:rPr>
                  <a:t>in</a:t>
                </a:r>
                <a:r>
                  <a:rPr lang="zh-CN" altLang="en-US" dirty="0">
                    <a:latin typeface="-apple-system"/>
                  </a:rPr>
                  <a:t> </a:t>
                </a:r>
                <a:r>
                  <a:rPr lang="en-US" altLang="zh-CN" dirty="0">
                    <a:latin typeface="-apple-system"/>
                  </a:rPr>
                  <a:t>[</a:t>
                </a:r>
                <a:r>
                  <a:rPr lang="en-US" altLang="zh-CN" dirty="0" err="1">
                    <a:latin typeface="-apple-system"/>
                  </a:rPr>
                  <a:t>a,b</a:t>
                </a:r>
                <a:r>
                  <a:rPr lang="en-US" altLang="zh-CN" dirty="0">
                    <a:latin typeface="-apple-system"/>
                  </a:rPr>
                  <a:t>]</a:t>
                </a:r>
              </a:p>
              <a:p>
                <a:pPr marL="457200" lvl="1" indent="0">
                  <a:buFont typeface="Arial" panose="020B0604020202020204" pitchFamily="34" charset="0"/>
                  <a:buNone/>
                </a:pPr>
                <a:endParaRPr lang="en-US" dirty="0"/>
              </a:p>
            </p:txBody>
          </p:sp>
        </mc:Choice>
        <mc:Fallback>
          <p:sp>
            <p:nvSpPr>
              <p:cNvPr id="8" name="Content Placeholder 2">
                <a:extLst>
                  <a:ext uri="{FF2B5EF4-FFF2-40B4-BE49-F238E27FC236}">
                    <a16:creationId xmlns:a16="http://schemas.microsoft.com/office/drawing/2014/main" id="{90BDDE02-447D-F291-7CA6-5BB2C96FFF24}"/>
                  </a:ext>
                </a:extLst>
              </p:cNvPr>
              <p:cNvSpPr txBox="1">
                <a:spLocks noRot="1" noChangeAspect="1" noMove="1" noResize="1" noEditPoints="1" noAdjustHandles="1" noChangeArrowheads="1" noChangeShapeType="1" noTextEdit="1"/>
              </p:cNvSpPr>
              <p:nvPr/>
            </p:nvSpPr>
            <p:spPr>
              <a:xfrm>
                <a:off x="285750" y="1627188"/>
                <a:ext cx="6046298" cy="4606925"/>
              </a:xfrm>
              <a:prstGeom prst="rect">
                <a:avLst/>
              </a:prstGeom>
              <a:blipFill>
                <a:blip r:embed="rId5"/>
                <a:stretch>
                  <a:fillRect l="-1613" t="-1852"/>
                </a:stretch>
              </a:blipFill>
            </p:spPr>
            <p:txBody>
              <a:bodyPr/>
              <a:lstStyle/>
              <a:p>
                <a:r>
                  <a:rPr lang="en-GB">
                    <a:noFill/>
                  </a:rPr>
                  <a:t> </a:t>
                </a:r>
              </a:p>
            </p:txBody>
          </p:sp>
        </mc:Fallback>
      </mc:AlternateContent>
    </p:spTree>
    <p:extLst>
      <p:ext uri="{BB962C8B-B14F-4D97-AF65-F5344CB8AC3E}">
        <p14:creationId xmlns:p14="http://schemas.microsoft.com/office/powerpoint/2010/main" val="18542904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C0804C-32EB-703A-00C1-ECBFDCAABE2E}"/>
              </a:ext>
            </a:extLst>
          </p:cNvPr>
          <p:cNvSpPr>
            <a:spLocks noGrp="1"/>
          </p:cNvSpPr>
          <p:nvPr>
            <p:ph type="title"/>
          </p:nvPr>
        </p:nvSpPr>
        <p:spPr/>
        <p:txBody>
          <a:bodyPr>
            <a:normAutofit/>
          </a:bodyPr>
          <a:lstStyle/>
          <a:p>
            <a:r>
              <a:rPr lang="en-US" altLang="zh-CN" dirty="0"/>
              <a:t>Example</a:t>
            </a:r>
            <a:r>
              <a:rPr lang="zh-CN" altLang="en-US" dirty="0"/>
              <a:t> </a:t>
            </a:r>
            <a:r>
              <a:rPr lang="en-GB" altLang="zh-CN" dirty="0"/>
              <a:t>2 </a:t>
            </a:r>
            <a:r>
              <a:rPr lang="en-US" altLang="zh-CN" dirty="0"/>
              <a:t>-</a:t>
            </a:r>
            <a:r>
              <a:rPr lang="zh-CN" altLang="en-US" dirty="0"/>
              <a:t> </a:t>
            </a:r>
            <a:r>
              <a:rPr lang="en-GB" altLang="zh-CN" dirty="0"/>
              <a:t>Throwing a stone</a:t>
            </a:r>
            <a:endParaRPr lang="en-US" dirty="0"/>
          </a:p>
        </p:txBody>
      </p:sp>
      <p:sp>
        <p:nvSpPr>
          <p:cNvPr id="3" name="Content Placeholder 2">
            <a:extLst>
              <a:ext uri="{FF2B5EF4-FFF2-40B4-BE49-F238E27FC236}">
                <a16:creationId xmlns:a16="http://schemas.microsoft.com/office/drawing/2014/main" id="{D67F594D-0C2B-0FC6-DECD-71B86E5E4D4E}"/>
              </a:ext>
            </a:extLst>
          </p:cNvPr>
          <p:cNvSpPr>
            <a:spLocks noGrp="1"/>
          </p:cNvSpPr>
          <p:nvPr>
            <p:ph sz="quarter" idx="13"/>
          </p:nvPr>
        </p:nvSpPr>
        <p:spPr>
          <a:xfrm>
            <a:off x="285751" y="1627188"/>
            <a:ext cx="5709413" cy="4606925"/>
          </a:xfrm>
        </p:spPr>
        <p:txBody>
          <a:bodyPr>
            <a:normAutofit/>
          </a:bodyPr>
          <a:lstStyle/>
          <a:p>
            <a:pPr algn="l"/>
            <a:r>
              <a:rPr lang="en-GB" b="0" i="0" dirty="0">
                <a:effectLst/>
                <a:latin typeface="-apple-system"/>
              </a:rPr>
              <a:t>For example, if I wanted to optimise how </a:t>
            </a:r>
            <a:r>
              <a:rPr lang="en-GB" b="1" i="0" dirty="0">
                <a:solidFill>
                  <a:schemeClr val="accent2"/>
                </a:solidFill>
                <a:effectLst/>
                <a:latin typeface="-apple-system"/>
              </a:rPr>
              <a:t>far</a:t>
            </a:r>
            <a:r>
              <a:rPr lang="en-GB" b="0" i="0" dirty="0">
                <a:effectLst/>
                <a:latin typeface="-apple-system"/>
              </a:rPr>
              <a:t> I could throw a stone, I might be able to adjust the throwing </a:t>
            </a:r>
            <a:r>
              <a:rPr lang="en-GB" b="1" i="0" dirty="0">
                <a:solidFill>
                  <a:schemeClr val="accent2"/>
                </a:solidFill>
                <a:effectLst/>
                <a:latin typeface="-apple-system"/>
              </a:rPr>
              <a:t>angle</a:t>
            </a:r>
            <a:r>
              <a:rPr lang="en-GB" b="0" i="0" dirty="0">
                <a:effectLst/>
                <a:latin typeface="-apple-system"/>
              </a:rPr>
              <a:t>. This is the </a:t>
            </a:r>
            <a:r>
              <a:rPr lang="en-GB" b="0" i="1" dirty="0">
                <a:effectLst/>
                <a:latin typeface="-apple-system"/>
              </a:rPr>
              <a:t>parameter</a:t>
            </a:r>
            <a:r>
              <a:rPr lang="en-GB" b="0" i="0" dirty="0">
                <a:effectLst/>
                <a:latin typeface="-apple-system"/>
              </a:rPr>
              <a:t> I could tweak (just one parameter </a:t>
            </a:r>
            <a:r>
              <a:rPr lang="el-GR" b="0" i="0" dirty="0">
                <a:effectLst/>
                <a:latin typeface="MJXc-TeX-math-I"/>
              </a:rPr>
              <a:t>θ</a:t>
            </a:r>
            <a:r>
              <a:rPr lang="el-GR" b="0" i="0" dirty="0">
                <a:effectLst/>
                <a:latin typeface="MJXc-TeX-main-R"/>
              </a:rPr>
              <a:t>=[</a:t>
            </a:r>
            <a:r>
              <a:rPr lang="el-GR" b="0" i="0" dirty="0">
                <a:effectLst/>
                <a:latin typeface="MJXc-TeX-math-I"/>
              </a:rPr>
              <a:t>α</a:t>
            </a:r>
            <a:r>
              <a:rPr lang="el-GR" b="0" i="0" dirty="0">
                <a:effectLst/>
                <a:latin typeface="MJXc-TeX-main-R"/>
              </a:rPr>
              <a:t>]</a:t>
            </a:r>
            <a:r>
              <a:rPr lang="el-GR" b="0" i="0" dirty="0">
                <a:effectLst/>
                <a:latin typeface="-apple-system"/>
              </a:rPr>
              <a:t>, </a:t>
            </a:r>
            <a:r>
              <a:rPr lang="en-GB" b="0" i="0" dirty="0">
                <a:effectLst/>
                <a:latin typeface="-apple-system"/>
              </a:rPr>
              <a:t>in this case).</a:t>
            </a:r>
            <a:endParaRPr lang="en-US" dirty="0"/>
          </a:p>
          <a:p>
            <a:pPr algn="l"/>
            <a:r>
              <a:rPr lang="en-GB" b="0" dirty="0">
                <a:effectLst/>
                <a:latin typeface="var(--jp-content-font-family)"/>
              </a:rPr>
              <a:t>The objective function must be a function which depends on this parameter. </a:t>
            </a:r>
          </a:p>
          <a:p>
            <a:pPr algn="l"/>
            <a:r>
              <a:rPr lang="en-GB" b="0" dirty="0">
                <a:effectLst/>
                <a:latin typeface="var(--jp-content-font-family)"/>
              </a:rPr>
              <a:t>I would have to </a:t>
            </a:r>
            <a:r>
              <a:rPr lang="en-GB" b="0" i="1" dirty="0">
                <a:effectLst/>
                <a:latin typeface="var(--jp-content-font-family)"/>
              </a:rPr>
              <a:t>simulate</a:t>
            </a:r>
            <a:r>
              <a:rPr lang="en-GB" b="0" dirty="0">
                <a:effectLst/>
                <a:latin typeface="var(--jp-content-font-family)"/>
              </a:rPr>
              <a:t> throwing the ball to work out how far it went and try and make it go further and further.</a:t>
            </a:r>
          </a:p>
          <a:p>
            <a:pPr marL="0" indent="0" algn="r">
              <a:buNone/>
            </a:pPr>
            <a:endParaRPr lang="en-GB" b="0" i="0" dirty="0">
              <a:effectLst/>
              <a:latin typeface="var(--jp-cell-prompt-font-family)"/>
            </a:endParaRPr>
          </a:p>
        </p:txBody>
      </p:sp>
      <p:pic>
        <p:nvPicPr>
          <p:cNvPr id="4" name="Picture 3">
            <a:extLst>
              <a:ext uri="{FF2B5EF4-FFF2-40B4-BE49-F238E27FC236}">
                <a16:creationId xmlns:a16="http://schemas.microsoft.com/office/drawing/2014/main" id="{70594190-1929-634E-1900-EE6B3936C1F1}"/>
              </a:ext>
            </a:extLst>
          </p:cNvPr>
          <p:cNvPicPr>
            <a:picLocks noChangeAspect="1"/>
          </p:cNvPicPr>
          <p:nvPr/>
        </p:nvPicPr>
        <p:blipFill>
          <a:blip r:embed="rId2"/>
          <a:stretch>
            <a:fillRect/>
          </a:stretch>
        </p:blipFill>
        <p:spPr>
          <a:xfrm>
            <a:off x="5940567" y="1483322"/>
            <a:ext cx="6137559" cy="3223768"/>
          </a:xfrm>
          <a:prstGeom prst="rect">
            <a:avLst/>
          </a:prstGeom>
        </p:spPr>
      </p:pic>
      <p:sp>
        <p:nvSpPr>
          <p:cNvPr id="5" name="TextBox 4">
            <a:extLst>
              <a:ext uri="{FF2B5EF4-FFF2-40B4-BE49-F238E27FC236}">
                <a16:creationId xmlns:a16="http://schemas.microsoft.com/office/drawing/2014/main" id="{FB58468A-8659-9BB0-C68F-99A8F9FC29CB}"/>
              </a:ext>
            </a:extLst>
          </p:cNvPr>
          <p:cNvSpPr txBox="1"/>
          <p:nvPr/>
        </p:nvSpPr>
        <p:spPr>
          <a:xfrm>
            <a:off x="7294574" y="4875352"/>
            <a:ext cx="4042610" cy="646331"/>
          </a:xfrm>
          <a:prstGeom prst="rect">
            <a:avLst/>
          </a:prstGeom>
          <a:noFill/>
        </p:spPr>
        <p:txBody>
          <a:bodyPr wrap="square" rtlCol="0">
            <a:spAutoFit/>
          </a:bodyPr>
          <a:lstStyle/>
          <a:p>
            <a:r>
              <a:rPr lang="en-GB" dirty="0"/>
              <a:t>Please refer to the </a:t>
            </a:r>
            <a:r>
              <a:rPr lang="en-GB" dirty="0" err="1"/>
              <a:t>Jupyter</a:t>
            </a:r>
            <a:r>
              <a:rPr lang="en-GB" dirty="0"/>
              <a:t> Notebook for details on how this was plotted.</a:t>
            </a:r>
            <a:endParaRPr lang="en-US" dirty="0"/>
          </a:p>
        </p:txBody>
      </p:sp>
    </p:spTree>
    <p:extLst>
      <p:ext uri="{BB962C8B-B14F-4D97-AF65-F5344CB8AC3E}">
        <p14:creationId xmlns:p14="http://schemas.microsoft.com/office/powerpoint/2010/main" val="42608384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2945EB-EEC5-A188-0BAB-ECD7AAC35AA1}"/>
              </a:ext>
            </a:extLst>
          </p:cNvPr>
          <p:cNvSpPr>
            <a:spLocks noGrp="1"/>
          </p:cNvSpPr>
          <p:nvPr>
            <p:ph type="title"/>
          </p:nvPr>
        </p:nvSpPr>
        <p:spPr/>
        <p:txBody>
          <a:bodyPr>
            <a:normAutofit/>
          </a:bodyPr>
          <a:lstStyle/>
          <a:p>
            <a:r>
              <a:rPr lang="en-GB" b="1" i="0" dirty="0">
                <a:effectLst/>
                <a:latin typeface="-apple-system"/>
              </a:rPr>
              <a:t>Example 3 - Geometric median </a:t>
            </a:r>
            <a:br>
              <a:rPr lang="en-GB" b="1" i="0" dirty="0">
                <a:effectLst/>
                <a:latin typeface="-apple-system"/>
              </a:rPr>
            </a:br>
            <a:endParaRPr lang="en-US" dirty="0"/>
          </a:p>
        </p:txBody>
      </p:sp>
      <p:sp>
        <p:nvSpPr>
          <p:cNvPr id="3" name="Content Placeholder 2">
            <a:extLst>
              <a:ext uri="{FF2B5EF4-FFF2-40B4-BE49-F238E27FC236}">
                <a16:creationId xmlns:a16="http://schemas.microsoft.com/office/drawing/2014/main" id="{37CC6025-EB02-A6CF-E917-BAD7F22598B7}"/>
              </a:ext>
            </a:extLst>
          </p:cNvPr>
          <p:cNvSpPr>
            <a:spLocks noGrp="1"/>
          </p:cNvSpPr>
          <p:nvPr>
            <p:ph sz="quarter" idx="13"/>
          </p:nvPr>
        </p:nvSpPr>
        <p:spPr/>
        <p:txBody>
          <a:bodyPr/>
          <a:lstStyle/>
          <a:p>
            <a:pPr marL="0" indent="0">
              <a:buNone/>
            </a:pPr>
            <a:r>
              <a:rPr lang="en-GB" b="1" i="0" dirty="0">
                <a:effectLst/>
                <a:latin typeface="-apple-system"/>
              </a:rPr>
              <a:t>Problem</a:t>
            </a:r>
            <a:r>
              <a:rPr lang="en-US" altLang="zh-CN" b="1" i="0" dirty="0">
                <a:effectLst/>
                <a:latin typeface="-apple-system"/>
              </a:rPr>
              <a:t>:</a:t>
            </a:r>
            <a:r>
              <a:rPr lang="en-GB" b="0" i="0" dirty="0">
                <a:effectLst/>
                <a:latin typeface="-apple-system"/>
              </a:rPr>
              <a:t> Find the median of a</a:t>
            </a:r>
            <a:r>
              <a:rPr lang="zh-CN" altLang="en-US" b="0" i="0" dirty="0">
                <a:effectLst/>
                <a:latin typeface="-apple-system"/>
              </a:rPr>
              <a:t> </a:t>
            </a:r>
            <a:r>
              <a:rPr lang="en-GB" dirty="0"/>
              <a:t>&gt;1D</a:t>
            </a:r>
            <a:r>
              <a:rPr lang="en-GB" b="0" i="0" dirty="0">
                <a:effectLst/>
                <a:latin typeface="-apple-system"/>
              </a:rPr>
              <a:t> dataset. </a:t>
            </a:r>
          </a:p>
          <a:p>
            <a:pPr lvl="1"/>
            <a:r>
              <a:rPr lang="en-US" altLang="zh-CN" dirty="0"/>
              <a:t>We</a:t>
            </a:r>
            <a:r>
              <a:rPr lang="zh-CN" altLang="en-US" dirty="0"/>
              <a:t> </a:t>
            </a:r>
            <a:r>
              <a:rPr lang="en-US" altLang="zh-CN" dirty="0"/>
              <a:t>have</a:t>
            </a:r>
            <a:r>
              <a:rPr lang="zh-CN" altLang="en-US" dirty="0"/>
              <a:t> </a:t>
            </a:r>
            <a:r>
              <a:rPr lang="en-US" altLang="zh-CN" dirty="0"/>
              <a:t>direct</a:t>
            </a:r>
            <a:r>
              <a:rPr lang="zh-CN" altLang="en-US" dirty="0"/>
              <a:t> </a:t>
            </a:r>
            <a:r>
              <a:rPr lang="en-US" altLang="zh-CN" dirty="0"/>
              <a:t>solution:</a:t>
            </a:r>
            <a:r>
              <a:rPr lang="zh-CN" altLang="en-US" dirty="0"/>
              <a:t> </a:t>
            </a:r>
            <a:endParaRPr lang="en-GB" altLang="zh-CN" dirty="0"/>
          </a:p>
          <a:p>
            <a:pPr marL="914400" lvl="2" indent="0">
              <a:buNone/>
            </a:pPr>
            <a:r>
              <a:rPr lang="en-GB" b="0" i="0" dirty="0">
                <a:effectLst/>
                <a:latin typeface="-apple-system"/>
              </a:rPr>
              <a:t>The standard median is computed by sorting and then selecting the middle element (with various rules for even sized datasets).</a:t>
            </a:r>
          </a:p>
          <a:p>
            <a:pPr lvl="1"/>
            <a:r>
              <a:rPr lang="en-GB" b="0" i="0" dirty="0">
                <a:effectLst/>
                <a:latin typeface="-apple-system"/>
              </a:rPr>
              <a:t>This doesn't work for higher dimensions, and there is no straightforward direct algorithm.</a:t>
            </a:r>
          </a:p>
          <a:p>
            <a:pPr marL="457200" lvl="1" indent="0">
              <a:buNone/>
            </a:pPr>
            <a:endParaRPr lang="en-GB" b="0" i="0" dirty="0">
              <a:effectLst/>
              <a:latin typeface="-apple-system"/>
            </a:endParaRPr>
          </a:p>
          <a:p>
            <a:pPr marL="457200" lvl="1" indent="0">
              <a:buNone/>
            </a:pPr>
            <a:r>
              <a:rPr lang="en-GB" b="0" i="0" dirty="0">
                <a:effectLst/>
                <a:latin typeface="-apple-system"/>
              </a:rPr>
              <a:t>But there is an easy definition of the median: it is the vector that minimises the sum of </a:t>
            </a:r>
            <a:r>
              <a:rPr lang="en-GB" b="1" i="0" dirty="0">
                <a:effectLst/>
                <a:latin typeface="-apple-system"/>
              </a:rPr>
              <a:t>distances</a:t>
            </a:r>
            <a:r>
              <a:rPr lang="en-GB" b="0" i="0" dirty="0">
                <a:effectLst/>
                <a:latin typeface="-apple-system"/>
              </a:rPr>
              <a:t> to all vectors in the dataset.</a:t>
            </a:r>
            <a:r>
              <a:rPr lang="zh-CN" altLang="en-US" b="0" i="0" dirty="0">
                <a:effectLst/>
                <a:latin typeface="-apple-system"/>
              </a:rPr>
              <a:t> </a:t>
            </a:r>
            <a:r>
              <a:rPr lang="en-US" altLang="zh-CN" b="0" i="0" dirty="0">
                <a:effectLst/>
                <a:latin typeface="-apple-system"/>
                <a:sym typeface="Wingdings" pitchFamily="2" charset="2"/>
              </a:rPr>
              <a:t></a:t>
            </a:r>
            <a:r>
              <a:rPr lang="zh-CN" altLang="en-US" b="0" i="0" dirty="0">
                <a:effectLst/>
                <a:latin typeface="-apple-system"/>
                <a:sym typeface="Wingdings" pitchFamily="2" charset="2"/>
              </a:rPr>
              <a:t> </a:t>
            </a:r>
            <a:r>
              <a:rPr lang="en-GB" b="0" i="0" dirty="0">
                <a:effectLst/>
                <a:latin typeface="-apple-system"/>
              </a:rPr>
              <a:t>optimisation</a:t>
            </a:r>
            <a:r>
              <a:rPr lang="zh-CN" altLang="en-US" dirty="0">
                <a:latin typeface="-apple-system"/>
              </a:rPr>
              <a:t> </a:t>
            </a:r>
            <a:r>
              <a:rPr lang="en-US" altLang="zh-CN" dirty="0">
                <a:latin typeface="-apple-system"/>
              </a:rPr>
              <a:t>problem</a:t>
            </a:r>
            <a:endParaRPr lang="en-US" dirty="0"/>
          </a:p>
        </p:txBody>
      </p:sp>
    </p:spTree>
    <p:extLst>
      <p:ext uri="{BB962C8B-B14F-4D97-AF65-F5344CB8AC3E}">
        <p14:creationId xmlns:p14="http://schemas.microsoft.com/office/powerpoint/2010/main" val="40774840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2945EB-EEC5-A188-0BAB-ECD7AAC35AA1}"/>
              </a:ext>
            </a:extLst>
          </p:cNvPr>
          <p:cNvSpPr>
            <a:spLocks noGrp="1"/>
          </p:cNvSpPr>
          <p:nvPr>
            <p:ph type="title"/>
          </p:nvPr>
        </p:nvSpPr>
        <p:spPr/>
        <p:txBody>
          <a:bodyPr>
            <a:normAutofit/>
          </a:bodyPr>
          <a:lstStyle/>
          <a:p>
            <a:r>
              <a:rPr lang="en-GB" dirty="0">
                <a:latin typeface="-apple-system"/>
              </a:rPr>
              <a:t>Example 3 - Geometric median</a:t>
            </a:r>
            <a:endParaRPr lang="en-US"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37CC6025-EB02-A6CF-E917-BAD7F22598B7}"/>
                  </a:ext>
                </a:extLst>
              </p:cNvPr>
              <p:cNvSpPr>
                <a:spLocks noGrp="1"/>
              </p:cNvSpPr>
              <p:nvPr>
                <p:ph sz="quarter" idx="13"/>
              </p:nvPr>
            </p:nvSpPr>
            <p:spPr/>
            <p:txBody>
              <a:bodyPr>
                <a:normAutofit fontScale="92500"/>
              </a:bodyPr>
              <a:lstStyle/>
              <a:p>
                <a:pPr marL="0" indent="0">
                  <a:buNone/>
                </a:pPr>
                <a:r>
                  <a:rPr lang="en-GB" i="0" dirty="0">
                    <a:effectLst/>
                    <a:latin typeface="-apple-system"/>
                  </a:rPr>
                  <a:t>Optimisation problem</a:t>
                </a:r>
                <a:r>
                  <a:rPr lang="en-GB" b="1" i="0" dirty="0">
                    <a:effectLst/>
                    <a:latin typeface="-apple-system"/>
                  </a:rPr>
                  <a:t> </a:t>
                </a:r>
              </a:p>
              <a:p>
                <a:r>
                  <a:rPr lang="en-GB" b="1" i="0" dirty="0">
                    <a:effectLst/>
                    <a:latin typeface="-apple-system"/>
                  </a:rPr>
                  <a:t>Parameters:</a:t>
                </a:r>
                <a:r>
                  <a:rPr lang="en-GB" b="0" i="0" dirty="0">
                    <a:effectLst/>
                    <a:latin typeface="-apple-system"/>
                  </a:rPr>
                  <a:t> </a:t>
                </a:r>
                <a14:m>
                  <m:oMath xmlns:m="http://schemas.openxmlformats.org/officeDocument/2006/math">
                    <m:r>
                      <a:rPr lang="en-GB" b="0" i="1" smtClean="0">
                        <a:effectLst/>
                        <a:latin typeface="Cambria Math" panose="02040503050406030204" pitchFamily="18" charset="0"/>
                      </a:rPr>
                      <m:t>𝜃</m:t>
                    </m:r>
                    <m:r>
                      <a:rPr lang="en-GB" b="0" i="1" smtClean="0">
                        <a:effectLst/>
                        <a:latin typeface="Cambria Math" panose="02040503050406030204" pitchFamily="18" charset="0"/>
                      </a:rPr>
                      <m:t>=[</m:t>
                    </m:r>
                    <m:r>
                      <a:rPr lang="en-GB" b="0" i="1" smtClean="0">
                        <a:effectLst/>
                        <a:latin typeface="Cambria Math" panose="02040503050406030204" pitchFamily="18" charset="0"/>
                      </a:rPr>
                      <m:t>𝑥</m:t>
                    </m:r>
                    <m:r>
                      <a:rPr lang="en-GB" b="0" i="1" smtClean="0">
                        <a:effectLst/>
                        <a:latin typeface="Cambria Math" panose="02040503050406030204" pitchFamily="18" charset="0"/>
                      </a:rPr>
                      <m:t>,</m:t>
                    </m:r>
                    <m:r>
                      <a:rPr lang="en-GB" b="0" i="1" smtClean="0">
                        <a:effectLst/>
                        <a:latin typeface="Cambria Math" panose="02040503050406030204" pitchFamily="18" charset="0"/>
                      </a:rPr>
                      <m:t>𝑦</m:t>
                    </m:r>
                    <m:r>
                      <a:rPr lang="en-GB" b="0" i="1" smtClean="0">
                        <a:effectLst/>
                        <a:latin typeface="Cambria Math" panose="02040503050406030204" pitchFamily="18" charset="0"/>
                      </a:rPr>
                      <m:t>]</m:t>
                    </m:r>
                  </m:oMath>
                </a14:m>
                <a:r>
                  <a:rPr lang="en-GB" b="0" i="0" dirty="0">
                    <a:effectLst/>
                    <a:latin typeface="-apple-system"/>
                  </a:rPr>
                  <a:t>, a position in the plane. </a:t>
                </a:r>
              </a:p>
              <a:p>
                <a:r>
                  <a:rPr lang="en-GB" b="1" dirty="0">
                    <a:latin typeface="-apple-system"/>
                  </a:rPr>
                  <a:t>Objective function:</a:t>
                </a:r>
                <a:r>
                  <a:rPr lang="en-GB" dirty="0">
                    <a:latin typeface="-apple-system"/>
                  </a:rPr>
                  <a:t> the sum of distances between a point and a collection of target points </a:t>
                </a:r>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𝑥</m:t>
                        </m:r>
                      </m:e>
                      <m:sub>
                        <m:r>
                          <a:rPr lang="en-GB" b="0" i="1" smtClean="0">
                            <a:latin typeface="Cambria Math" panose="02040503050406030204" pitchFamily="18" charset="0"/>
                          </a:rPr>
                          <m:t>𝑖</m:t>
                        </m:r>
                      </m:sub>
                    </m:sSub>
                  </m:oMath>
                </a14:m>
                <a:r>
                  <a:rPr lang="en-GB" b="0" i="0" dirty="0">
                    <a:effectLst/>
                    <a:latin typeface="-apple-system"/>
                  </a:rPr>
                  <a:t> </a:t>
                </a:r>
              </a:p>
              <a:p>
                <a:pPr marL="457200" lvl="1" indent="0">
                  <a:buNone/>
                </a:pPr>
                <a14:m>
                  <m:oMathPara xmlns:m="http://schemas.openxmlformats.org/officeDocument/2006/math">
                    <m:oMathParaPr>
                      <m:jc m:val="centerGroup"/>
                    </m:oMathParaPr>
                    <m:oMath xmlns:m="http://schemas.openxmlformats.org/officeDocument/2006/math">
                      <m:r>
                        <a:rPr lang="en-GB" b="0" i="1" smtClean="0">
                          <a:effectLst/>
                          <a:latin typeface="Cambria Math" panose="02040503050406030204" pitchFamily="18" charset="0"/>
                        </a:rPr>
                        <m:t>𝐿</m:t>
                      </m:r>
                      <m:d>
                        <m:dPr>
                          <m:ctrlPr>
                            <a:rPr lang="en-GB" b="0" i="1" smtClean="0">
                              <a:effectLst/>
                              <a:latin typeface="Cambria Math" panose="02040503050406030204" pitchFamily="18" charset="0"/>
                            </a:rPr>
                          </m:ctrlPr>
                        </m:dPr>
                        <m:e>
                          <m:r>
                            <a:rPr lang="en-GB" b="0" i="1" smtClean="0">
                              <a:effectLst/>
                              <a:latin typeface="Cambria Math" panose="02040503050406030204" pitchFamily="18" charset="0"/>
                            </a:rPr>
                            <m:t>𝜃</m:t>
                          </m:r>
                        </m:e>
                      </m:d>
                      <m:r>
                        <a:rPr lang="en-GB" b="0" i="1" smtClean="0">
                          <a:effectLst/>
                          <a:latin typeface="Cambria Math" panose="02040503050406030204" pitchFamily="18" charset="0"/>
                        </a:rPr>
                        <m:t>=</m:t>
                      </m:r>
                      <m:nary>
                        <m:naryPr>
                          <m:chr m:val="∑"/>
                          <m:supHide m:val="on"/>
                          <m:ctrlPr>
                            <a:rPr lang="en-GB" b="0" i="1" smtClean="0">
                              <a:effectLst/>
                              <a:latin typeface="Cambria Math" panose="02040503050406030204" pitchFamily="18" charset="0"/>
                            </a:rPr>
                          </m:ctrlPr>
                        </m:naryPr>
                        <m:sub>
                          <m:r>
                            <a:rPr lang="en-GB" b="0" i="1" smtClean="0">
                              <a:effectLst/>
                              <a:latin typeface="Cambria Math" panose="02040503050406030204" pitchFamily="18" charset="0"/>
                            </a:rPr>
                            <m:t>𝑖</m:t>
                          </m:r>
                        </m:sub>
                        <m:sup/>
                        <m:e>
                          <m:sSub>
                            <m:sSubPr>
                              <m:ctrlPr>
                                <a:rPr lang="en-GB" b="0" i="1" smtClean="0">
                                  <a:effectLst/>
                                  <a:latin typeface="Cambria Math" panose="02040503050406030204" pitchFamily="18" charset="0"/>
                                </a:rPr>
                              </m:ctrlPr>
                            </m:sSubPr>
                            <m:e>
                              <m:d>
                                <m:dPr>
                                  <m:begChr m:val="‖"/>
                                  <m:endChr m:val="‖"/>
                                  <m:ctrlPr>
                                    <a:rPr lang="en-GB" b="0" i="1" smtClean="0">
                                      <a:effectLst/>
                                      <a:latin typeface="Cambria Math" panose="02040503050406030204" pitchFamily="18" charset="0"/>
                                    </a:rPr>
                                  </m:ctrlPr>
                                </m:dPr>
                                <m:e>
                                  <m:r>
                                    <a:rPr lang="en-GB" b="0" i="1" smtClean="0">
                                      <a:effectLst/>
                                      <a:latin typeface="Cambria Math" panose="02040503050406030204" pitchFamily="18" charset="0"/>
                                    </a:rPr>
                                    <m:t>𝜃</m:t>
                                  </m:r>
                                  <m:r>
                                    <a:rPr lang="en-GB" b="0" i="1" smtClean="0">
                                      <a:effectLst/>
                                      <a:latin typeface="Cambria Math" panose="02040503050406030204" pitchFamily="18" charset="0"/>
                                    </a:rPr>
                                    <m:t>−</m:t>
                                  </m:r>
                                  <m:sSub>
                                    <m:sSubPr>
                                      <m:ctrlPr>
                                        <a:rPr lang="en-GB" b="0" i="1" smtClean="0">
                                          <a:effectLst/>
                                          <a:latin typeface="Cambria Math" panose="02040503050406030204" pitchFamily="18" charset="0"/>
                                        </a:rPr>
                                      </m:ctrlPr>
                                    </m:sSubPr>
                                    <m:e>
                                      <m:r>
                                        <a:rPr lang="en-GB" b="0" i="1" smtClean="0">
                                          <a:effectLst/>
                                          <a:latin typeface="Cambria Math" panose="02040503050406030204" pitchFamily="18" charset="0"/>
                                        </a:rPr>
                                        <m:t>𝑥</m:t>
                                      </m:r>
                                    </m:e>
                                    <m:sub>
                                      <m:r>
                                        <a:rPr lang="en-GB" b="0" i="1" smtClean="0">
                                          <a:effectLst/>
                                          <a:latin typeface="Cambria Math" panose="02040503050406030204" pitchFamily="18" charset="0"/>
                                        </a:rPr>
                                        <m:t>𝑖</m:t>
                                      </m:r>
                                    </m:sub>
                                  </m:sSub>
                                </m:e>
                              </m:d>
                            </m:e>
                            <m:sub>
                              <m:r>
                                <a:rPr lang="en-GB" b="0" i="1" smtClean="0">
                                  <a:effectLst/>
                                  <a:latin typeface="Cambria Math" panose="02040503050406030204" pitchFamily="18" charset="0"/>
                                </a:rPr>
                                <m:t>2</m:t>
                              </m:r>
                            </m:sub>
                          </m:sSub>
                        </m:e>
                      </m:nary>
                    </m:oMath>
                  </m:oMathPara>
                </a14:m>
                <a:endParaRPr lang="en-GB" b="0" i="0" dirty="0">
                  <a:effectLst/>
                  <a:latin typeface="-apple-system"/>
                </a:endParaRPr>
              </a:p>
              <a:p>
                <a:r>
                  <a:rPr lang="en-GB" b="0" i="0" dirty="0">
                    <a:effectLst/>
                    <a:latin typeface="-apple-system"/>
                  </a:rPr>
                  <a:t>The point that minimises this loss is the median!</a:t>
                </a:r>
              </a:p>
              <a:p>
                <a:pPr marL="0" indent="0">
                  <a:buNone/>
                </a:pPr>
                <a:endParaRPr lang="en-GB" dirty="0">
                  <a:latin typeface="-apple-system"/>
                </a:endParaRPr>
              </a:p>
              <a:p>
                <a:pPr marL="0" indent="0">
                  <a:buNone/>
                </a:pPr>
                <a:endParaRPr lang="en-GB" b="0" i="0" dirty="0">
                  <a:effectLst/>
                  <a:latin typeface="-apple-system"/>
                </a:endParaRPr>
              </a:p>
              <a:p>
                <a:pPr marL="0" indent="0">
                  <a:buNone/>
                </a:pPr>
                <a:endParaRPr lang="en-GB" dirty="0">
                  <a:latin typeface="-apple-system"/>
                </a:endParaRPr>
              </a:p>
              <a:p>
                <a:pPr marL="0" indent="0">
                  <a:buNone/>
                </a:pPr>
                <a:endParaRPr lang="en-GB" b="0" i="0" dirty="0">
                  <a:effectLst/>
                  <a:latin typeface="-apple-system"/>
                </a:endParaRPr>
              </a:p>
              <a:p>
                <a:pPr marL="0" indent="0">
                  <a:buNone/>
                </a:pPr>
                <a:r>
                  <a:rPr lang="en-US" altLang="zh-CN" dirty="0" err="1">
                    <a:latin typeface="-apple-system"/>
                  </a:rPr>
                  <a:t>Optimiser</a:t>
                </a:r>
                <a:r>
                  <a:rPr lang="zh-CN" altLang="en-US" dirty="0">
                    <a:latin typeface="-apple-system"/>
                  </a:rPr>
                  <a:t> </a:t>
                </a:r>
                <a:r>
                  <a:rPr lang="en-US" altLang="zh-CN" dirty="0">
                    <a:latin typeface="-apple-system"/>
                  </a:rPr>
                  <a:t>in</a:t>
                </a:r>
                <a:r>
                  <a:rPr lang="zh-CN" altLang="en-US" dirty="0">
                    <a:latin typeface="-apple-system"/>
                  </a:rPr>
                  <a:t> </a:t>
                </a:r>
                <a:r>
                  <a:rPr lang="en-US" altLang="zh-CN" dirty="0">
                    <a:latin typeface="-apple-system"/>
                  </a:rPr>
                  <a:t>SciPy:</a:t>
                </a:r>
                <a:r>
                  <a:rPr lang="zh-CN" altLang="en-US" dirty="0">
                    <a:latin typeface="-apple-system"/>
                  </a:rPr>
                  <a:t> </a:t>
                </a:r>
                <a:r>
                  <a:rPr lang="en-GB" b="1" i="0" dirty="0">
                    <a:solidFill>
                      <a:srgbClr val="CED6DD"/>
                    </a:solidFill>
                    <a:effectLst/>
                    <a:latin typeface="-apple-system"/>
                    <a:hlinkClick r:id="rId2" tooltip="scipy.optimize"/>
                  </a:rPr>
                  <a:t>scipy.optimize</a:t>
                </a:r>
                <a:endParaRPr lang="en-GB" b="1" i="0" dirty="0">
                  <a:solidFill>
                    <a:srgbClr val="CED6DD"/>
                  </a:solidFill>
                  <a:effectLst/>
                  <a:latin typeface="-apple-system"/>
                </a:endParaRPr>
              </a:p>
              <a:p>
                <a:pPr marL="0" indent="0">
                  <a:buNone/>
                </a:pPr>
                <a:endParaRPr lang="en-US" altLang="zh-CN" dirty="0">
                  <a:latin typeface="-apple-system"/>
                </a:endParaRPr>
              </a:p>
              <a:p>
                <a:pPr marL="0" indent="0">
                  <a:buNone/>
                </a:pPr>
                <a:endParaRPr lang="en-GB" b="0" i="0" dirty="0">
                  <a:effectLst/>
                  <a:latin typeface="-apple-system"/>
                </a:endParaRPr>
              </a:p>
            </p:txBody>
          </p:sp>
        </mc:Choice>
        <mc:Fallback>
          <p:sp>
            <p:nvSpPr>
              <p:cNvPr id="3" name="Content Placeholder 2">
                <a:extLst>
                  <a:ext uri="{FF2B5EF4-FFF2-40B4-BE49-F238E27FC236}">
                    <a16:creationId xmlns:a16="http://schemas.microsoft.com/office/drawing/2014/main" id="{37CC6025-EB02-A6CF-E917-BAD7F22598B7}"/>
                  </a:ext>
                </a:extLst>
              </p:cNvPr>
              <p:cNvSpPr>
                <a:spLocks noGrp="1" noRot="1" noChangeAspect="1" noMove="1" noResize="1" noEditPoints="1" noAdjustHandles="1" noChangeArrowheads="1" noChangeShapeType="1" noTextEdit="1"/>
              </p:cNvSpPr>
              <p:nvPr>
                <p:ph sz="quarter" idx="13"/>
              </p:nvPr>
            </p:nvSpPr>
            <p:spPr>
              <a:blipFill>
                <a:blip r:embed="rId3"/>
                <a:stretch>
                  <a:fillRect l="-691" t="-1720" b="-1455"/>
                </a:stretch>
              </a:blipFill>
            </p:spPr>
            <p:txBody>
              <a:bodyPr/>
              <a:lstStyle/>
              <a:p>
                <a:r>
                  <a:rPr lang="en-GB">
                    <a:noFill/>
                  </a:rPr>
                  <a:t> </a:t>
                </a:r>
              </a:p>
            </p:txBody>
          </p:sp>
        </mc:Fallback>
      </mc:AlternateContent>
      <p:pic>
        <p:nvPicPr>
          <p:cNvPr id="6" name="Picture 5">
            <a:extLst>
              <a:ext uri="{FF2B5EF4-FFF2-40B4-BE49-F238E27FC236}">
                <a16:creationId xmlns:a16="http://schemas.microsoft.com/office/drawing/2014/main" id="{3334CE9B-190E-C422-1F69-60A5BFD0A1E1}"/>
              </a:ext>
            </a:extLst>
          </p:cNvPr>
          <p:cNvPicPr>
            <a:picLocks noChangeAspect="1"/>
          </p:cNvPicPr>
          <p:nvPr/>
        </p:nvPicPr>
        <p:blipFill>
          <a:blip r:embed="rId4"/>
          <a:stretch>
            <a:fillRect/>
          </a:stretch>
        </p:blipFill>
        <p:spPr>
          <a:xfrm>
            <a:off x="5635861" y="4304886"/>
            <a:ext cx="6213196" cy="2134015"/>
          </a:xfrm>
          <a:prstGeom prst="rect">
            <a:avLst/>
          </a:prstGeom>
        </p:spPr>
      </p:pic>
    </p:spTree>
    <p:extLst>
      <p:ext uri="{BB962C8B-B14F-4D97-AF65-F5344CB8AC3E}">
        <p14:creationId xmlns:p14="http://schemas.microsoft.com/office/powerpoint/2010/main" val="5166418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B14DBA-0853-F40B-C351-B8B4471B4DC2}"/>
              </a:ext>
            </a:extLst>
          </p:cNvPr>
          <p:cNvSpPr>
            <a:spLocks noGrp="1"/>
          </p:cNvSpPr>
          <p:nvPr>
            <p:ph type="title"/>
          </p:nvPr>
        </p:nvSpPr>
        <p:spPr/>
        <p:txBody>
          <a:bodyPr/>
          <a:lstStyle/>
          <a:p>
            <a:r>
              <a:rPr lang="en-GB" dirty="0"/>
              <a:t>Nelder-Mead Method</a:t>
            </a:r>
            <a:endParaRPr lang="en-US" dirty="0"/>
          </a:p>
        </p:txBody>
      </p:sp>
      <p:sp>
        <p:nvSpPr>
          <p:cNvPr id="3" name="Content Placeholder 2">
            <a:extLst>
              <a:ext uri="{FF2B5EF4-FFF2-40B4-BE49-F238E27FC236}">
                <a16:creationId xmlns:a16="http://schemas.microsoft.com/office/drawing/2014/main" id="{279E97E4-BDCA-E1E9-4A25-91AA60B29E8C}"/>
              </a:ext>
            </a:extLst>
          </p:cNvPr>
          <p:cNvSpPr>
            <a:spLocks noGrp="1"/>
          </p:cNvSpPr>
          <p:nvPr>
            <p:ph sz="quarter" idx="13"/>
          </p:nvPr>
        </p:nvSpPr>
        <p:spPr>
          <a:xfrm>
            <a:off x="285750" y="1627188"/>
            <a:ext cx="7560872" cy="4606925"/>
          </a:xfrm>
        </p:spPr>
        <p:txBody>
          <a:bodyPr/>
          <a:lstStyle/>
          <a:p>
            <a:pPr marL="0" indent="0">
              <a:buNone/>
            </a:pPr>
            <a:r>
              <a:rPr lang="en-GB" b="1" dirty="0"/>
              <a:t>Key Steps:</a:t>
            </a:r>
          </a:p>
          <a:p>
            <a:pPr>
              <a:buFont typeface="+mj-lt"/>
              <a:buAutoNum type="arabicPeriod"/>
            </a:pPr>
            <a:r>
              <a:rPr lang="en-GB" b="1" dirty="0"/>
              <a:t>Initialisation</a:t>
            </a:r>
            <a:r>
              <a:rPr lang="en-GB" dirty="0"/>
              <a:t>: Start with a simplex (triangle in 2D, tetrahedron in 3D, etc.).</a:t>
            </a:r>
          </a:p>
          <a:p>
            <a:pPr>
              <a:buFont typeface="+mj-lt"/>
              <a:buAutoNum type="arabicPeriod"/>
            </a:pPr>
            <a:r>
              <a:rPr lang="en-GB" b="1" dirty="0"/>
              <a:t>Reflection</a:t>
            </a:r>
            <a:r>
              <a:rPr lang="en-GB" dirty="0"/>
              <a:t>: Reflect the worst vertex across the centroid of the others.</a:t>
            </a:r>
          </a:p>
          <a:p>
            <a:pPr>
              <a:buFont typeface="+mj-lt"/>
              <a:buAutoNum type="arabicPeriod"/>
            </a:pPr>
            <a:r>
              <a:rPr lang="en-GB" b="1" dirty="0"/>
              <a:t>Expansion</a:t>
            </a:r>
            <a:r>
              <a:rPr lang="en-GB" dirty="0"/>
              <a:t>: If reflection improves the function, expand further.</a:t>
            </a:r>
          </a:p>
          <a:p>
            <a:pPr>
              <a:buFont typeface="+mj-lt"/>
              <a:buAutoNum type="arabicPeriod"/>
            </a:pPr>
            <a:r>
              <a:rPr lang="en-GB" b="1" dirty="0"/>
              <a:t>Contraction</a:t>
            </a:r>
            <a:r>
              <a:rPr lang="en-GB" dirty="0"/>
              <a:t>: If reflection fails, contract towards the centroid.</a:t>
            </a:r>
          </a:p>
          <a:p>
            <a:pPr>
              <a:buFont typeface="+mj-lt"/>
              <a:buAutoNum type="arabicPeriod"/>
            </a:pPr>
            <a:r>
              <a:rPr lang="en-GB" b="1" dirty="0"/>
              <a:t>Shrink</a:t>
            </a:r>
            <a:r>
              <a:rPr lang="en-GB" dirty="0"/>
              <a:t>: If contraction fails, shrink the simplex towards the best point.</a:t>
            </a:r>
          </a:p>
          <a:p>
            <a:endParaRPr lang="en-US" dirty="0"/>
          </a:p>
        </p:txBody>
      </p:sp>
      <p:pic>
        <p:nvPicPr>
          <p:cNvPr id="1026" name="Picture 2" descr="undefined">
            <a:extLst>
              <a:ext uri="{FF2B5EF4-FFF2-40B4-BE49-F238E27FC236}">
                <a16:creationId xmlns:a16="http://schemas.microsoft.com/office/drawing/2014/main" id="{626DE1FE-9D1B-BF03-3E9E-A4FA12755D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68917" y="1422400"/>
            <a:ext cx="3347694" cy="2006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00EA6D53-329B-D2D5-853B-0587F62E01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37525" y="3710644"/>
            <a:ext cx="2895123" cy="289512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A3D5C5DC-1FCC-7AA7-41CC-B17B53B21C2B}"/>
              </a:ext>
            </a:extLst>
          </p:cNvPr>
          <p:cNvSpPr txBox="1"/>
          <p:nvPr/>
        </p:nvSpPr>
        <p:spPr>
          <a:xfrm>
            <a:off x="0" y="6234113"/>
            <a:ext cx="8415230" cy="646331"/>
          </a:xfrm>
          <a:prstGeom prst="rect">
            <a:avLst/>
          </a:prstGeom>
          <a:noFill/>
        </p:spPr>
        <p:txBody>
          <a:bodyPr wrap="square">
            <a:spAutoFit/>
          </a:bodyPr>
          <a:lstStyle/>
          <a:p>
            <a:pPr algn="l">
              <a:buFont typeface="+mj-lt"/>
              <a:buAutoNum type="arabicPeriod"/>
            </a:pPr>
            <a:r>
              <a:rPr lang="en-GB" b="0" i="0" dirty="0">
                <a:solidFill>
                  <a:srgbClr val="202122"/>
                </a:solidFill>
                <a:effectLst/>
                <a:latin typeface="Arial" panose="020B0604020202020204" pitchFamily="34" charset="0"/>
              </a:rPr>
              <a:t> </a:t>
            </a:r>
            <a:r>
              <a:rPr lang="en-GB" b="0" i="1" dirty="0" err="1">
                <a:solidFill>
                  <a:srgbClr val="202122"/>
                </a:solidFill>
                <a:effectLst/>
                <a:latin typeface="Arial" panose="020B0604020202020204" pitchFamily="34" charset="0"/>
              </a:rPr>
              <a:t>Nelder</a:t>
            </a:r>
            <a:r>
              <a:rPr lang="en-GB" b="0" i="1" dirty="0">
                <a:solidFill>
                  <a:srgbClr val="202122"/>
                </a:solidFill>
                <a:effectLst/>
                <a:latin typeface="Arial" panose="020B0604020202020204" pitchFamily="34" charset="0"/>
              </a:rPr>
              <a:t>, John A.; R. Mead (1965). "A simplex method for function minimization". Computer Journal. </a:t>
            </a:r>
            <a:r>
              <a:rPr lang="en-GB" b="1" i="1" dirty="0">
                <a:solidFill>
                  <a:srgbClr val="202122"/>
                </a:solidFill>
                <a:effectLst/>
                <a:latin typeface="Arial" panose="020B0604020202020204" pitchFamily="34" charset="0"/>
              </a:rPr>
              <a:t>7</a:t>
            </a:r>
            <a:r>
              <a:rPr lang="en-GB" b="0" i="1" dirty="0">
                <a:solidFill>
                  <a:srgbClr val="202122"/>
                </a:solidFill>
                <a:effectLst/>
                <a:latin typeface="Arial" panose="020B0604020202020204" pitchFamily="34" charset="0"/>
              </a:rPr>
              <a:t> (4): 308–313. </a:t>
            </a:r>
            <a:r>
              <a:rPr lang="en-GB" b="0" i="1" u="none" strike="noStrike" dirty="0">
                <a:solidFill>
                  <a:srgbClr val="202122"/>
                </a:solidFill>
                <a:effectLst/>
                <a:latin typeface="Arial" panose="020B0604020202020204" pitchFamily="34" charset="0"/>
                <a:hlinkClick r:id="rId5" tooltip="Doi (identifier)"/>
              </a:rPr>
              <a:t>doi</a:t>
            </a:r>
            <a:r>
              <a:rPr lang="en-GB" b="0" i="1" dirty="0">
                <a:solidFill>
                  <a:srgbClr val="202122"/>
                </a:solidFill>
                <a:effectLst/>
                <a:latin typeface="Arial" panose="020B0604020202020204" pitchFamily="34" charset="0"/>
              </a:rPr>
              <a:t>:</a:t>
            </a:r>
            <a:r>
              <a:rPr lang="en-GB" b="0" i="1" u="none" strike="noStrike" dirty="0">
                <a:solidFill>
                  <a:srgbClr val="202122"/>
                </a:solidFill>
                <a:effectLst/>
                <a:latin typeface="Arial" panose="020B0604020202020204" pitchFamily="34" charset="0"/>
                <a:hlinkClick r:id="rId6"/>
              </a:rPr>
              <a:t>10.1093/comjnl/7.4.308</a:t>
            </a:r>
            <a:r>
              <a:rPr lang="en-GB" b="0" i="1" dirty="0">
                <a:solidFill>
                  <a:srgbClr val="202122"/>
                </a:solidFill>
                <a:effectLst/>
                <a:latin typeface="Arial" panose="020B0604020202020204" pitchFamily="34" charset="0"/>
              </a:rPr>
              <a:t>.</a:t>
            </a:r>
            <a:endParaRPr lang="en-GB" b="0" i="0" dirty="0">
              <a:solidFill>
                <a:srgbClr val="202122"/>
              </a:solidFill>
              <a:effectLst/>
              <a:latin typeface="Arial" panose="020B0604020202020204" pitchFamily="34" charset="0"/>
            </a:endParaRPr>
          </a:p>
        </p:txBody>
      </p:sp>
    </p:spTree>
    <p:extLst>
      <p:ext uri="{BB962C8B-B14F-4D97-AF65-F5344CB8AC3E}">
        <p14:creationId xmlns:p14="http://schemas.microsoft.com/office/powerpoint/2010/main" val="31900726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4C9E92-C9B1-B5CE-33E2-40F9880FE779}"/>
              </a:ext>
            </a:extLst>
          </p:cNvPr>
          <p:cNvSpPr>
            <a:spLocks noGrp="1"/>
          </p:cNvSpPr>
          <p:nvPr>
            <p:ph type="title"/>
          </p:nvPr>
        </p:nvSpPr>
        <p:spPr/>
        <p:txBody>
          <a:bodyPr/>
          <a:lstStyle/>
          <a:p>
            <a:r>
              <a:rPr lang="en-US" dirty="0"/>
              <a:t>What is </a:t>
            </a:r>
            <a:r>
              <a:rPr lang="en-US" dirty="0" err="1"/>
              <a:t>optimisation</a:t>
            </a:r>
            <a:r>
              <a:rPr lang="en-US" dirty="0"/>
              <a:t>?</a:t>
            </a:r>
          </a:p>
        </p:txBody>
      </p:sp>
      <p:sp>
        <p:nvSpPr>
          <p:cNvPr id="3" name="Content Placeholder 2">
            <a:extLst>
              <a:ext uri="{FF2B5EF4-FFF2-40B4-BE49-F238E27FC236}">
                <a16:creationId xmlns:a16="http://schemas.microsoft.com/office/drawing/2014/main" id="{D425D411-FCA8-F417-C2AB-517D1EC9151C}"/>
              </a:ext>
            </a:extLst>
          </p:cNvPr>
          <p:cNvSpPr>
            <a:spLocks noGrp="1"/>
          </p:cNvSpPr>
          <p:nvPr>
            <p:ph sz="quarter" idx="13"/>
          </p:nvPr>
        </p:nvSpPr>
        <p:spPr>
          <a:xfrm>
            <a:off x="285750" y="1627188"/>
            <a:ext cx="6849341" cy="4606925"/>
          </a:xfrm>
        </p:spPr>
        <p:txBody>
          <a:bodyPr/>
          <a:lstStyle/>
          <a:p>
            <a:r>
              <a:rPr lang="en-US" b="1" dirty="0" err="1"/>
              <a:t>Optimisation</a:t>
            </a:r>
            <a:r>
              <a:rPr lang="en-US" dirty="0"/>
              <a:t> is the process of adjusting things to make them better. </a:t>
            </a:r>
          </a:p>
          <a:p>
            <a:pPr lvl="1"/>
            <a:r>
              <a:rPr lang="en-GB" b="0" i="0" dirty="0">
                <a:solidFill>
                  <a:srgbClr val="000000"/>
                </a:solidFill>
                <a:effectLst/>
                <a:latin typeface="Helvetica Neue" panose="02000503000000020004" pitchFamily="2" charset="0"/>
              </a:rPr>
              <a:t>we want to do this </a:t>
            </a:r>
            <a:r>
              <a:rPr lang="en-GB" b="0" i="1" dirty="0">
                <a:solidFill>
                  <a:srgbClr val="000000"/>
                </a:solidFill>
                <a:effectLst/>
                <a:latin typeface="Helvetica Neue" panose="02000503000000020004" pitchFamily="2" charset="0"/>
              </a:rPr>
              <a:t>automatically</a:t>
            </a:r>
            <a:r>
              <a:rPr lang="en-GB" b="0" i="0" dirty="0">
                <a:solidFill>
                  <a:srgbClr val="000000"/>
                </a:solidFill>
                <a:effectLst/>
                <a:latin typeface="Helvetica Neue" panose="02000503000000020004" pitchFamily="2" charset="0"/>
              </a:rPr>
              <a:t> by an algorithm.</a:t>
            </a:r>
          </a:p>
          <a:p>
            <a:pPr lvl="1"/>
            <a:r>
              <a:rPr lang="en-GB" b="0" i="0" dirty="0">
                <a:solidFill>
                  <a:srgbClr val="000000"/>
                </a:solidFill>
                <a:effectLst/>
                <a:latin typeface="Helvetica Neue" panose="02000503000000020004" pitchFamily="2" charset="0"/>
              </a:rPr>
              <a:t>there are a plethora of algorithms which can then do the automatic adjustment </a:t>
            </a:r>
            <a:r>
              <a:rPr lang="en-GB" b="0" i="1" dirty="0">
                <a:solidFill>
                  <a:srgbClr val="000000"/>
                </a:solidFill>
                <a:effectLst/>
                <a:latin typeface="Helvetica Neue" panose="02000503000000020004" pitchFamily="2" charset="0"/>
              </a:rPr>
              <a:t>efficiently</a:t>
            </a:r>
            <a:r>
              <a:rPr lang="en-US" altLang="zh-CN" b="0" i="1" dirty="0">
                <a:solidFill>
                  <a:srgbClr val="000000"/>
                </a:solidFill>
                <a:effectLst/>
                <a:latin typeface="Helvetica Neue" panose="02000503000000020004" pitchFamily="2" charset="0"/>
              </a:rPr>
              <a:t>.</a:t>
            </a:r>
            <a:endParaRPr lang="en-GB" dirty="0">
              <a:solidFill>
                <a:srgbClr val="000000"/>
              </a:solidFill>
              <a:latin typeface="Helvetica Neue" panose="02000503000000020004" pitchFamily="2" charset="0"/>
            </a:endParaRPr>
          </a:p>
          <a:p>
            <a:pPr lvl="1"/>
            <a:r>
              <a:rPr lang="en-GB" b="0" i="1" dirty="0">
                <a:solidFill>
                  <a:srgbClr val="000000"/>
                </a:solidFill>
                <a:effectLst/>
                <a:latin typeface="Helvetica Neue" panose="02000503000000020004" pitchFamily="2" charset="0"/>
              </a:rPr>
              <a:t>optimisation is search</a:t>
            </a:r>
            <a:r>
              <a:rPr lang="en-GB" b="0" i="0" dirty="0">
                <a:solidFill>
                  <a:srgbClr val="000000"/>
                </a:solidFill>
                <a:effectLst/>
                <a:latin typeface="Helvetica Neue" panose="02000503000000020004" pitchFamily="2" charset="0"/>
              </a:rPr>
              <a:t>, and optimisation algorithms search efficiently using mathematical structure of the problem space.</a:t>
            </a:r>
          </a:p>
          <a:p>
            <a:pPr lvl="1"/>
            <a:r>
              <a:rPr lang="en-GB" b="0" i="0" dirty="0">
                <a:solidFill>
                  <a:srgbClr val="000000"/>
                </a:solidFill>
                <a:effectLst/>
                <a:latin typeface="Helvetica Neue" panose="02000503000000020004" pitchFamily="2" charset="0"/>
              </a:rPr>
              <a:t>What is often called "artificial intelligence" often comes down to optimisation. </a:t>
            </a:r>
            <a:endParaRPr lang="en-US" dirty="0"/>
          </a:p>
        </p:txBody>
      </p:sp>
      <p:pic>
        <p:nvPicPr>
          <p:cNvPr id="6" name="Picture 5">
            <a:extLst>
              <a:ext uri="{FF2B5EF4-FFF2-40B4-BE49-F238E27FC236}">
                <a16:creationId xmlns:a16="http://schemas.microsoft.com/office/drawing/2014/main" id="{4B2D809C-D270-A2B1-0D75-AE998DCE0831}"/>
              </a:ext>
            </a:extLst>
          </p:cNvPr>
          <p:cNvPicPr>
            <a:picLocks noChangeAspect="1"/>
          </p:cNvPicPr>
          <p:nvPr/>
        </p:nvPicPr>
        <p:blipFill>
          <a:blip r:embed="rId3"/>
          <a:stretch>
            <a:fillRect/>
          </a:stretch>
        </p:blipFill>
        <p:spPr>
          <a:xfrm>
            <a:off x="7639012" y="2110509"/>
            <a:ext cx="4121187" cy="2890982"/>
          </a:xfrm>
          <a:prstGeom prst="rect">
            <a:avLst/>
          </a:prstGeom>
        </p:spPr>
      </p:pic>
      <p:sp>
        <p:nvSpPr>
          <p:cNvPr id="8" name="TextBox 7">
            <a:extLst>
              <a:ext uri="{FF2B5EF4-FFF2-40B4-BE49-F238E27FC236}">
                <a16:creationId xmlns:a16="http://schemas.microsoft.com/office/drawing/2014/main" id="{8A003965-E7E2-B5DB-DB4A-C3B0B89FB523}"/>
              </a:ext>
            </a:extLst>
          </p:cNvPr>
          <p:cNvSpPr txBox="1"/>
          <p:nvPr/>
        </p:nvSpPr>
        <p:spPr>
          <a:xfrm>
            <a:off x="7926223" y="5227935"/>
            <a:ext cx="3546764" cy="923330"/>
          </a:xfrm>
          <a:prstGeom prst="rect">
            <a:avLst/>
          </a:prstGeom>
          <a:noFill/>
        </p:spPr>
        <p:txBody>
          <a:bodyPr wrap="square">
            <a:spAutoFit/>
          </a:bodyPr>
          <a:lstStyle/>
          <a:p>
            <a:r>
              <a:rPr lang="en-GB" b="0" i="1" dirty="0">
                <a:solidFill>
                  <a:srgbClr val="000000"/>
                </a:solidFill>
                <a:effectLst/>
                <a:latin typeface="Helvetica Neue" panose="02000503000000020004" pitchFamily="2" charset="0"/>
              </a:rPr>
              <a:t>"Enticingly technical synthesizer 1, Control Voltage, Mississippi Street, Portland, Oregon, USA"</a:t>
            </a:r>
            <a:endParaRPr lang="en-US" dirty="0"/>
          </a:p>
        </p:txBody>
      </p:sp>
      <p:sp>
        <p:nvSpPr>
          <p:cNvPr id="5" name="TextBox 4">
            <a:extLst>
              <a:ext uri="{FF2B5EF4-FFF2-40B4-BE49-F238E27FC236}">
                <a16:creationId xmlns:a16="http://schemas.microsoft.com/office/drawing/2014/main" id="{B39E977C-DE04-F32B-B22A-A0A039E9C26F}"/>
              </a:ext>
            </a:extLst>
          </p:cNvPr>
          <p:cNvSpPr txBox="1"/>
          <p:nvPr/>
        </p:nvSpPr>
        <p:spPr>
          <a:xfrm>
            <a:off x="7777316" y="1741177"/>
            <a:ext cx="6096000" cy="369332"/>
          </a:xfrm>
          <a:prstGeom prst="rect">
            <a:avLst/>
          </a:prstGeom>
          <a:noFill/>
        </p:spPr>
        <p:txBody>
          <a:bodyPr wrap="square">
            <a:spAutoFit/>
          </a:bodyPr>
          <a:lstStyle/>
          <a:p>
            <a:r>
              <a:rPr lang="en-US" altLang="zh-CN" b="0" i="0" dirty="0">
                <a:solidFill>
                  <a:srgbClr val="272727"/>
                </a:solidFill>
                <a:effectLst/>
                <a:latin typeface="Heebo" panose="020F0502020204030204" pitchFamily="34" charset="0"/>
              </a:rPr>
              <a:t>For</a:t>
            </a:r>
            <a:r>
              <a:rPr lang="zh-CN" altLang="en-US" b="0" i="0" dirty="0">
                <a:solidFill>
                  <a:srgbClr val="272727"/>
                </a:solidFill>
                <a:effectLst/>
                <a:latin typeface="Heebo" panose="020F0502020204030204" pitchFamily="34" charset="0"/>
              </a:rPr>
              <a:t> </a:t>
            </a:r>
            <a:r>
              <a:rPr lang="en-GB" b="0" i="0" dirty="0">
                <a:solidFill>
                  <a:srgbClr val="272727"/>
                </a:solidFill>
                <a:effectLst/>
                <a:latin typeface="Heebo" panose="020F0502020204030204" pitchFamily="34" charset="0"/>
              </a:rPr>
              <a:t>electronic music instrument needs</a:t>
            </a:r>
            <a:endParaRPr lang="en-US" dirty="0"/>
          </a:p>
        </p:txBody>
      </p:sp>
    </p:spTree>
    <p:extLst>
      <p:ext uri="{BB962C8B-B14F-4D97-AF65-F5344CB8AC3E}">
        <p14:creationId xmlns:p14="http://schemas.microsoft.com/office/powerpoint/2010/main" val="40445774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04EA4A-E072-EE5C-A3A8-1CF71C37638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3AA87EA-3578-9249-0C1D-64558305478E}"/>
              </a:ext>
            </a:extLst>
          </p:cNvPr>
          <p:cNvSpPr>
            <a:spLocks noGrp="1"/>
          </p:cNvSpPr>
          <p:nvPr>
            <p:ph type="title"/>
          </p:nvPr>
        </p:nvSpPr>
        <p:spPr/>
        <p:txBody>
          <a:bodyPr>
            <a:normAutofit/>
          </a:bodyPr>
          <a:lstStyle/>
          <a:p>
            <a:r>
              <a:rPr lang="en-GB" dirty="0">
                <a:latin typeface="-apple-system"/>
              </a:rPr>
              <a:t>Example 3 - Geometric median</a:t>
            </a:r>
            <a:endParaRPr lang="en-US"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6CB4E457-9997-90C1-A2EC-237CE8923ABF}"/>
                  </a:ext>
                </a:extLst>
              </p:cNvPr>
              <p:cNvSpPr>
                <a:spLocks noGrp="1"/>
              </p:cNvSpPr>
              <p:nvPr>
                <p:ph sz="quarter" idx="13"/>
              </p:nvPr>
            </p:nvSpPr>
            <p:spPr/>
            <p:txBody>
              <a:bodyPr>
                <a:normAutofit/>
              </a:bodyPr>
              <a:lstStyle/>
              <a:p>
                <a:pPr marL="0" indent="0">
                  <a:buNone/>
                </a:pPr>
                <a:r>
                  <a:rPr lang="en-GB" i="0" dirty="0">
                    <a:effectLst/>
                    <a:latin typeface="-apple-system"/>
                  </a:rPr>
                  <a:t>Optimisation problem</a:t>
                </a:r>
                <a:r>
                  <a:rPr lang="en-GB" b="1" i="0" dirty="0">
                    <a:effectLst/>
                    <a:latin typeface="-apple-system"/>
                  </a:rPr>
                  <a:t> </a:t>
                </a:r>
              </a:p>
              <a:p>
                <a:r>
                  <a:rPr lang="en-GB" b="1" i="0" dirty="0">
                    <a:effectLst/>
                    <a:latin typeface="-apple-system"/>
                  </a:rPr>
                  <a:t>Parameters:</a:t>
                </a:r>
                <a:r>
                  <a:rPr lang="en-GB" b="0" i="0" dirty="0">
                    <a:effectLst/>
                    <a:latin typeface="-apple-system"/>
                  </a:rPr>
                  <a:t> </a:t>
                </a:r>
                <a14:m>
                  <m:oMath xmlns:m="http://schemas.openxmlformats.org/officeDocument/2006/math">
                    <m:r>
                      <a:rPr lang="en-GB" b="0" i="1" smtClean="0">
                        <a:effectLst/>
                        <a:latin typeface="Cambria Math" panose="02040503050406030204" pitchFamily="18" charset="0"/>
                      </a:rPr>
                      <m:t>𝜃</m:t>
                    </m:r>
                    <m:r>
                      <a:rPr lang="en-GB" b="0" i="1" smtClean="0">
                        <a:effectLst/>
                        <a:latin typeface="Cambria Math" panose="02040503050406030204" pitchFamily="18" charset="0"/>
                      </a:rPr>
                      <m:t>=[</m:t>
                    </m:r>
                    <m:r>
                      <a:rPr lang="en-GB" b="0" i="1" smtClean="0">
                        <a:effectLst/>
                        <a:latin typeface="Cambria Math" panose="02040503050406030204" pitchFamily="18" charset="0"/>
                      </a:rPr>
                      <m:t>𝑥</m:t>
                    </m:r>
                    <m:r>
                      <a:rPr lang="en-GB" b="0" i="1" smtClean="0">
                        <a:effectLst/>
                        <a:latin typeface="Cambria Math" panose="02040503050406030204" pitchFamily="18" charset="0"/>
                      </a:rPr>
                      <m:t>,</m:t>
                    </m:r>
                    <m:r>
                      <a:rPr lang="en-GB" b="0" i="1" smtClean="0">
                        <a:effectLst/>
                        <a:latin typeface="Cambria Math" panose="02040503050406030204" pitchFamily="18" charset="0"/>
                      </a:rPr>
                      <m:t>𝑦</m:t>
                    </m:r>
                    <m:r>
                      <a:rPr lang="en-GB" b="0" i="1" smtClean="0">
                        <a:effectLst/>
                        <a:latin typeface="Cambria Math" panose="02040503050406030204" pitchFamily="18" charset="0"/>
                      </a:rPr>
                      <m:t>]</m:t>
                    </m:r>
                  </m:oMath>
                </a14:m>
                <a:r>
                  <a:rPr lang="en-GB" b="0" i="0" dirty="0">
                    <a:effectLst/>
                    <a:latin typeface="-apple-system"/>
                  </a:rPr>
                  <a:t>, a position in the plane. </a:t>
                </a:r>
              </a:p>
              <a:p>
                <a:r>
                  <a:rPr lang="en-GB" b="1" dirty="0">
                    <a:latin typeface="-apple-system"/>
                  </a:rPr>
                  <a:t>Objective function:</a:t>
                </a:r>
                <a:r>
                  <a:rPr lang="en-GB" dirty="0">
                    <a:latin typeface="-apple-system"/>
                  </a:rPr>
                  <a:t> the sum of distances between a point and a collection of target points </a:t>
                </a:r>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𝑥</m:t>
                        </m:r>
                      </m:e>
                      <m:sub>
                        <m:r>
                          <a:rPr lang="en-GB" b="0" i="1" smtClean="0">
                            <a:latin typeface="Cambria Math" panose="02040503050406030204" pitchFamily="18" charset="0"/>
                          </a:rPr>
                          <m:t>𝑖</m:t>
                        </m:r>
                      </m:sub>
                    </m:sSub>
                  </m:oMath>
                </a14:m>
                <a:r>
                  <a:rPr lang="en-GB" b="0" i="0" dirty="0">
                    <a:effectLst/>
                    <a:latin typeface="-apple-system"/>
                  </a:rPr>
                  <a:t> </a:t>
                </a:r>
              </a:p>
              <a:p>
                <a:pPr marL="457200" lvl="1" indent="0">
                  <a:buNone/>
                </a:pPr>
                <a14:m>
                  <m:oMathPara xmlns:m="http://schemas.openxmlformats.org/officeDocument/2006/math">
                    <m:oMathParaPr>
                      <m:jc m:val="centerGroup"/>
                    </m:oMathParaPr>
                    <m:oMath xmlns:m="http://schemas.openxmlformats.org/officeDocument/2006/math">
                      <m:r>
                        <a:rPr lang="en-GB" b="0" i="1" smtClean="0">
                          <a:effectLst/>
                          <a:latin typeface="Cambria Math" panose="02040503050406030204" pitchFamily="18" charset="0"/>
                        </a:rPr>
                        <m:t>𝐿</m:t>
                      </m:r>
                      <m:d>
                        <m:dPr>
                          <m:ctrlPr>
                            <a:rPr lang="en-GB" b="0" i="1" smtClean="0">
                              <a:effectLst/>
                              <a:latin typeface="Cambria Math" panose="02040503050406030204" pitchFamily="18" charset="0"/>
                            </a:rPr>
                          </m:ctrlPr>
                        </m:dPr>
                        <m:e>
                          <m:r>
                            <a:rPr lang="en-GB" b="0" i="1" smtClean="0">
                              <a:effectLst/>
                              <a:latin typeface="Cambria Math" panose="02040503050406030204" pitchFamily="18" charset="0"/>
                            </a:rPr>
                            <m:t>𝜃</m:t>
                          </m:r>
                        </m:e>
                      </m:d>
                      <m:r>
                        <a:rPr lang="en-GB" b="0" i="1" smtClean="0">
                          <a:effectLst/>
                          <a:latin typeface="Cambria Math" panose="02040503050406030204" pitchFamily="18" charset="0"/>
                        </a:rPr>
                        <m:t>=</m:t>
                      </m:r>
                      <m:nary>
                        <m:naryPr>
                          <m:chr m:val="∑"/>
                          <m:supHide m:val="on"/>
                          <m:ctrlPr>
                            <a:rPr lang="en-GB" b="0" i="1" smtClean="0">
                              <a:effectLst/>
                              <a:latin typeface="Cambria Math" panose="02040503050406030204" pitchFamily="18" charset="0"/>
                            </a:rPr>
                          </m:ctrlPr>
                        </m:naryPr>
                        <m:sub>
                          <m:r>
                            <a:rPr lang="en-GB" b="0" i="1" smtClean="0">
                              <a:effectLst/>
                              <a:latin typeface="Cambria Math" panose="02040503050406030204" pitchFamily="18" charset="0"/>
                            </a:rPr>
                            <m:t>𝑖</m:t>
                          </m:r>
                        </m:sub>
                        <m:sup/>
                        <m:e>
                          <m:sSub>
                            <m:sSubPr>
                              <m:ctrlPr>
                                <a:rPr lang="en-GB" b="0" i="1" smtClean="0">
                                  <a:effectLst/>
                                  <a:latin typeface="Cambria Math" panose="02040503050406030204" pitchFamily="18" charset="0"/>
                                </a:rPr>
                              </m:ctrlPr>
                            </m:sSubPr>
                            <m:e>
                              <m:d>
                                <m:dPr>
                                  <m:begChr m:val="‖"/>
                                  <m:endChr m:val="‖"/>
                                  <m:ctrlPr>
                                    <a:rPr lang="en-GB" b="0" i="1" smtClean="0">
                                      <a:effectLst/>
                                      <a:latin typeface="Cambria Math" panose="02040503050406030204" pitchFamily="18" charset="0"/>
                                    </a:rPr>
                                  </m:ctrlPr>
                                </m:dPr>
                                <m:e>
                                  <m:r>
                                    <a:rPr lang="en-GB" b="0" i="1" smtClean="0">
                                      <a:effectLst/>
                                      <a:latin typeface="Cambria Math" panose="02040503050406030204" pitchFamily="18" charset="0"/>
                                    </a:rPr>
                                    <m:t>𝜃</m:t>
                                  </m:r>
                                  <m:r>
                                    <a:rPr lang="en-GB" b="0" i="1" smtClean="0">
                                      <a:effectLst/>
                                      <a:latin typeface="Cambria Math" panose="02040503050406030204" pitchFamily="18" charset="0"/>
                                    </a:rPr>
                                    <m:t>−</m:t>
                                  </m:r>
                                  <m:sSub>
                                    <m:sSubPr>
                                      <m:ctrlPr>
                                        <a:rPr lang="en-GB" b="0" i="1" smtClean="0">
                                          <a:effectLst/>
                                          <a:latin typeface="Cambria Math" panose="02040503050406030204" pitchFamily="18" charset="0"/>
                                        </a:rPr>
                                      </m:ctrlPr>
                                    </m:sSubPr>
                                    <m:e>
                                      <m:r>
                                        <a:rPr lang="en-GB" b="0" i="1" smtClean="0">
                                          <a:effectLst/>
                                          <a:latin typeface="Cambria Math" panose="02040503050406030204" pitchFamily="18" charset="0"/>
                                        </a:rPr>
                                        <m:t>𝑥</m:t>
                                      </m:r>
                                    </m:e>
                                    <m:sub>
                                      <m:r>
                                        <a:rPr lang="en-GB" b="0" i="1" smtClean="0">
                                          <a:effectLst/>
                                          <a:latin typeface="Cambria Math" panose="02040503050406030204" pitchFamily="18" charset="0"/>
                                        </a:rPr>
                                        <m:t>𝑖</m:t>
                                      </m:r>
                                    </m:sub>
                                  </m:sSub>
                                </m:e>
                              </m:d>
                            </m:e>
                            <m:sub>
                              <m:r>
                                <a:rPr lang="en-GB" b="0" i="1" smtClean="0">
                                  <a:effectLst/>
                                  <a:latin typeface="Cambria Math" panose="02040503050406030204" pitchFamily="18" charset="0"/>
                                </a:rPr>
                                <m:t>2</m:t>
                              </m:r>
                            </m:sub>
                          </m:sSub>
                        </m:e>
                      </m:nary>
                    </m:oMath>
                  </m:oMathPara>
                </a14:m>
                <a:endParaRPr lang="en-GB" b="0" i="0" dirty="0">
                  <a:effectLst/>
                  <a:latin typeface="-apple-system"/>
                </a:endParaRPr>
              </a:p>
              <a:p>
                <a:pPr marL="0" indent="0">
                  <a:buNone/>
                </a:pPr>
                <a:r>
                  <a:rPr lang="en-GB" b="0" i="0" dirty="0">
                    <a:effectLst/>
                    <a:latin typeface="-apple-system"/>
                  </a:rPr>
                  <a:t>1. Define loss: </a:t>
                </a:r>
              </a:p>
              <a:p>
                <a:pPr marL="0" indent="0">
                  <a:buNone/>
                </a:pPr>
                <a:endParaRPr lang="en-GB" dirty="0">
                  <a:latin typeface="-apple-system"/>
                </a:endParaRPr>
              </a:p>
              <a:p>
                <a:pPr marL="0" indent="0">
                  <a:buNone/>
                </a:pPr>
                <a:endParaRPr lang="en-GB" b="0" i="0" dirty="0">
                  <a:effectLst/>
                  <a:latin typeface="-apple-system"/>
                </a:endParaRPr>
              </a:p>
              <a:p>
                <a:pPr marL="0" indent="0">
                  <a:buNone/>
                </a:pPr>
                <a:endParaRPr lang="en-GB" b="1" i="0" dirty="0">
                  <a:solidFill>
                    <a:srgbClr val="CED6DD"/>
                  </a:solidFill>
                  <a:effectLst/>
                  <a:latin typeface="-apple-system"/>
                </a:endParaRPr>
              </a:p>
              <a:p>
                <a:pPr marL="0" indent="0">
                  <a:buNone/>
                </a:pPr>
                <a:endParaRPr lang="en-US" altLang="zh-CN" dirty="0">
                  <a:latin typeface="-apple-system"/>
                </a:endParaRPr>
              </a:p>
              <a:p>
                <a:pPr marL="0" indent="0">
                  <a:buNone/>
                </a:pPr>
                <a:endParaRPr lang="en-GB" b="0" i="0" dirty="0">
                  <a:effectLst/>
                  <a:latin typeface="-apple-system"/>
                </a:endParaRPr>
              </a:p>
            </p:txBody>
          </p:sp>
        </mc:Choice>
        <mc:Fallback>
          <p:sp>
            <p:nvSpPr>
              <p:cNvPr id="3" name="Content Placeholder 2">
                <a:extLst>
                  <a:ext uri="{FF2B5EF4-FFF2-40B4-BE49-F238E27FC236}">
                    <a16:creationId xmlns:a16="http://schemas.microsoft.com/office/drawing/2014/main" id="{6CB4E457-9997-90C1-A2EC-237CE8923ABF}"/>
                  </a:ext>
                </a:extLst>
              </p:cNvPr>
              <p:cNvSpPr>
                <a:spLocks noGrp="1" noRot="1" noChangeAspect="1" noMove="1" noResize="1" noEditPoints="1" noAdjustHandles="1" noChangeArrowheads="1" noChangeShapeType="1" noTextEdit="1"/>
              </p:cNvSpPr>
              <p:nvPr>
                <p:ph sz="quarter" idx="13"/>
              </p:nvPr>
            </p:nvSpPr>
            <p:spPr>
              <a:blipFill>
                <a:blip r:embed="rId2"/>
                <a:stretch>
                  <a:fillRect l="-850" t="-1852"/>
                </a:stretch>
              </a:blipFill>
            </p:spPr>
            <p:txBody>
              <a:bodyPr/>
              <a:lstStyle/>
              <a:p>
                <a:r>
                  <a:rPr lang="en-GB">
                    <a:noFill/>
                  </a:rPr>
                  <a:t> </a:t>
                </a:r>
              </a:p>
            </p:txBody>
          </p:sp>
        </mc:Fallback>
      </mc:AlternateContent>
      <p:pic>
        <p:nvPicPr>
          <p:cNvPr id="4" name="Picture 3">
            <a:extLst>
              <a:ext uri="{FF2B5EF4-FFF2-40B4-BE49-F238E27FC236}">
                <a16:creationId xmlns:a16="http://schemas.microsoft.com/office/drawing/2014/main" id="{B168587C-F1AD-580D-B0F6-AF3FC83545E9}"/>
              </a:ext>
            </a:extLst>
          </p:cNvPr>
          <p:cNvPicPr>
            <a:picLocks noChangeAspect="1"/>
          </p:cNvPicPr>
          <p:nvPr/>
        </p:nvPicPr>
        <p:blipFill>
          <a:blip r:embed="rId3"/>
          <a:stretch>
            <a:fillRect/>
          </a:stretch>
        </p:blipFill>
        <p:spPr>
          <a:xfrm>
            <a:off x="431800" y="4697333"/>
            <a:ext cx="7772400" cy="1627053"/>
          </a:xfrm>
          <a:prstGeom prst="rect">
            <a:avLst/>
          </a:prstGeom>
        </p:spPr>
      </p:pic>
    </p:spTree>
    <p:extLst>
      <p:ext uri="{BB962C8B-B14F-4D97-AF65-F5344CB8AC3E}">
        <p14:creationId xmlns:p14="http://schemas.microsoft.com/office/powerpoint/2010/main" val="14701724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7AEB8C-A1C8-D85B-0DFC-521820FA923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01E8BCE-79AE-8846-56B5-17B30F32DFE1}"/>
              </a:ext>
            </a:extLst>
          </p:cNvPr>
          <p:cNvSpPr>
            <a:spLocks noGrp="1"/>
          </p:cNvSpPr>
          <p:nvPr>
            <p:ph type="title"/>
          </p:nvPr>
        </p:nvSpPr>
        <p:spPr/>
        <p:txBody>
          <a:bodyPr>
            <a:normAutofit/>
          </a:bodyPr>
          <a:lstStyle/>
          <a:p>
            <a:r>
              <a:rPr lang="en-GB" dirty="0">
                <a:latin typeface="-apple-system"/>
              </a:rPr>
              <a:t>Example 3 - Geometric median</a:t>
            </a:r>
            <a:endParaRPr lang="en-US"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956FF8DC-A9CE-AD14-9612-3FE8905A5AF4}"/>
                  </a:ext>
                </a:extLst>
              </p:cNvPr>
              <p:cNvSpPr>
                <a:spLocks noGrp="1"/>
              </p:cNvSpPr>
              <p:nvPr>
                <p:ph sz="quarter" idx="13"/>
              </p:nvPr>
            </p:nvSpPr>
            <p:spPr/>
            <p:txBody>
              <a:bodyPr>
                <a:normAutofit lnSpcReduction="10000"/>
              </a:bodyPr>
              <a:lstStyle/>
              <a:p>
                <a:pPr marL="0" indent="0">
                  <a:buNone/>
                </a:pPr>
                <a:r>
                  <a:rPr lang="en-GB" i="0" dirty="0">
                    <a:effectLst/>
                    <a:latin typeface="-apple-system"/>
                  </a:rPr>
                  <a:t>Optimisation problem</a:t>
                </a:r>
                <a:r>
                  <a:rPr lang="en-GB" b="1" i="0" dirty="0">
                    <a:effectLst/>
                    <a:latin typeface="-apple-system"/>
                  </a:rPr>
                  <a:t> </a:t>
                </a:r>
              </a:p>
              <a:p>
                <a:r>
                  <a:rPr lang="en-GB" b="1" i="0" dirty="0">
                    <a:effectLst/>
                    <a:latin typeface="-apple-system"/>
                  </a:rPr>
                  <a:t>Parameters:</a:t>
                </a:r>
                <a:r>
                  <a:rPr lang="en-GB" b="0" i="0" dirty="0">
                    <a:effectLst/>
                    <a:latin typeface="-apple-system"/>
                  </a:rPr>
                  <a:t> </a:t>
                </a:r>
                <a14:m>
                  <m:oMath xmlns:m="http://schemas.openxmlformats.org/officeDocument/2006/math">
                    <m:r>
                      <a:rPr lang="en-GB" b="0" i="1" smtClean="0">
                        <a:effectLst/>
                        <a:latin typeface="Cambria Math" panose="02040503050406030204" pitchFamily="18" charset="0"/>
                      </a:rPr>
                      <m:t>𝜃</m:t>
                    </m:r>
                    <m:r>
                      <a:rPr lang="en-GB" b="0" i="1" smtClean="0">
                        <a:effectLst/>
                        <a:latin typeface="Cambria Math" panose="02040503050406030204" pitchFamily="18" charset="0"/>
                      </a:rPr>
                      <m:t>=[</m:t>
                    </m:r>
                    <m:r>
                      <a:rPr lang="en-GB" b="0" i="1" smtClean="0">
                        <a:effectLst/>
                        <a:latin typeface="Cambria Math" panose="02040503050406030204" pitchFamily="18" charset="0"/>
                      </a:rPr>
                      <m:t>𝑥</m:t>
                    </m:r>
                    <m:r>
                      <a:rPr lang="en-GB" b="0" i="1" smtClean="0">
                        <a:effectLst/>
                        <a:latin typeface="Cambria Math" panose="02040503050406030204" pitchFamily="18" charset="0"/>
                      </a:rPr>
                      <m:t>,</m:t>
                    </m:r>
                    <m:r>
                      <a:rPr lang="en-GB" b="0" i="1" smtClean="0">
                        <a:effectLst/>
                        <a:latin typeface="Cambria Math" panose="02040503050406030204" pitchFamily="18" charset="0"/>
                      </a:rPr>
                      <m:t>𝑦</m:t>
                    </m:r>
                    <m:r>
                      <a:rPr lang="en-GB" b="0" i="1" smtClean="0">
                        <a:effectLst/>
                        <a:latin typeface="Cambria Math" panose="02040503050406030204" pitchFamily="18" charset="0"/>
                      </a:rPr>
                      <m:t>]</m:t>
                    </m:r>
                  </m:oMath>
                </a14:m>
                <a:r>
                  <a:rPr lang="en-GB" b="0" i="0" dirty="0">
                    <a:effectLst/>
                    <a:latin typeface="-apple-system"/>
                  </a:rPr>
                  <a:t>, a position in the plane. </a:t>
                </a:r>
              </a:p>
              <a:p>
                <a:r>
                  <a:rPr lang="en-GB" b="1" dirty="0">
                    <a:latin typeface="-apple-system"/>
                  </a:rPr>
                  <a:t>Objective function:</a:t>
                </a:r>
                <a:r>
                  <a:rPr lang="en-GB" dirty="0">
                    <a:latin typeface="-apple-system"/>
                  </a:rPr>
                  <a:t> the sum of distances between a point and a collection of target points </a:t>
                </a:r>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𝑥</m:t>
                        </m:r>
                      </m:e>
                      <m:sub>
                        <m:r>
                          <a:rPr lang="en-GB" b="0" i="1" smtClean="0">
                            <a:latin typeface="Cambria Math" panose="02040503050406030204" pitchFamily="18" charset="0"/>
                          </a:rPr>
                          <m:t>𝑖</m:t>
                        </m:r>
                      </m:sub>
                    </m:sSub>
                  </m:oMath>
                </a14:m>
                <a:r>
                  <a:rPr lang="en-GB" b="0" i="0" dirty="0">
                    <a:effectLst/>
                    <a:latin typeface="-apple-system"/>
                  </a:rPr>
                  <a:t> </a:t>
                </a:r>
              </a:p>
              <a:p>
                <a:pPr marL="457200" lvl="1" indent="0">
                  <a:buNone/>
                </a:pPr>
                <a14:m>
                  <m:oMathPara xmlns:m="http://schemas.openxmlformats.org/officeDocument/2006/math">
                    <m:oMathParaPr>
                      <m:jc m:val="centerGroup"/>
                    </m:oMathParaPr>
                    <m:oMath xmlns:m="http://schemas.openxmlformats.org/officeDocument/2006/math">
                      <m:r>
                        <a:rPr lang="en-GB" b="0" i="1" smtClean="0">
                          <a:effectLst/>
                          <a:latin typeface="Cambria Math" panose="02040503050406030204" pitchFamily="18" charset="0"/>
                        </a:rPr>
                        <m:t>𝐿</m:t>
                      </m:r>
                      <m:d>
                        <m:dPr>
                          <m:ctrlPr>
                            <a:rPr lang="en-GB" b="0" i="1" smtClean="0">
                              <a:effectLst/>
                              <a:latin typeface="Cambria Math" panose="02040503050406030204" pitchFamily="18" charset="0"/>
                            </a:rPr>
                          </m:ctrlPr>
                        </m:dPr>
                        <m:e>
                          <m:r>
                            <a:rPr lang="en-GB" b="0" i="1" smtClean="0">
                              <a:effectLst/>
                              <a:latin typeface="Cambria Math" panose="02040503050406030204" pitchFamily="18" charset="0"/>
                            </a:rPr>
                            <m:t>𝜃</m:t>
                          </m:r>
                        </m:e>
                      </m:d>
                      <m:r>
                        <a:rPr lang="en-GB" b="0" i="1" smtClean="0">
                          <a:effectLst/>
                          <a:latin typeface="Cambria Math" panose="02040503050406030204" pitchFamily="18" charset="0"/>
                        </a:rPr>
                        <m:t>=</m:t>
                      </m:r>
                      <m:nary>
                        <m:naryPr>
                          <m:chr m:val="∑"/>
                          <m:supHide m:val="on"/>
                          <m:ctrlPr>
                            <a:rPr lang="en-GB" b="0" i="1" smtClean="0">
                              <a:effectLst/>
                              <a:latin typeface="Cambria Math" panose="02040503050406030204" pitchFamily="18" charset="0"/>
                            </a:rPr>
                          </m:ctrlPr>
                        </m:naryPr>
                        <m:sub>
                          <m:r>
                            <a:rPr lang="en-GB" b="0" i="1" smtClean="0">
                              <a:effectLst/>
                              <a:latin typeface="Cambria Math" panose="02040503050406030204" pitchFamily="18" charset="0"/>
                            </a:rPr>
                            <m:t>𝑖</m:t>
                          </m:r>
                        </m:sub>
                        <m:sup/>
                        <m:e>
                          <m:sSub>
                            <m:sSubPr>
                              <m:ctrlPr>
                                <a:rPr lang="en-GB" b="0" i="1" smtClean="0">
                                  <a:effectLst/>
                                  <a:latin typeface="Cambria Math" panose="02040503050406030204" pitchFamily="18" charset="0"/>
                                </a:rPr>
                              </m:ctrlPr>
                            </m:sSubPr>
                            <m:e>
                              <m:d>
                                <m:dPr>
                                  <m:begChr m:val="‖"/>
                                  <m:endChr m:val="‖"/>
                                  <m:ctrlPr>
                                    <a:rPr lang="en-GB" b="0" i="1" smtClean="0">
                                      <a:effectLst/>
                                      <a:latin typeface="Cambria Math" panose="02040503050406030204" pitchFamily="18" charset="0"/>
                                    </a:rPr>
                                  </m:ctrlPr>
                                </m:dPr>
                                <m:e>
                                  <m:r>
                                    <a:rPr lang="en-GB" b="0" i="1" smtClean="0">
                                      <a:effectLst/>
                                      <a:latin typeface="Cambria Math" panose="02040503050406030204" pitchFamily="18" charset="0"/>
                                    </a:rPr>
                                    <m:t>𝜃</m:t>
                                  </m:r>
                                  <m:r>
                                    <a:rPr lang="en-GB" b="0" i="1" smtClean="0">
                                      <a:effectLst/>
                                      <a:latin typeface="Cambria Math" panose="02040503050406030204" pitchFamily="18" charset="0"/>
                                    </a:rPr>
                                    <m:t>−</m:t>
                                  </m:r>
                                  <m:sSub>
                                    <m:sSubPr>
                                      <m:ctrlPr>
                                        <a:rPr lang="en-GB" b="0" i="1" smtClean="0">
                                          <a:effectLst/>
                                          <a:latin typeface="Cambria Math" panose="02040503050406030204" pitchFamily="18" charset="0"/>
                                        </a:rPr>
                                      </m:ctrlPr>
                                    </m:sSubPr>
                                    <m:e>
                                      <m:r>
                                        <a:rPr lang="en-GB" b="0" i="1" smtClean="0">
                                          <a:effectLst/>
                                          <a:latin typeface="Cambria Math" panose="02040503050406030204" pitchFamily="18" charset="0"/>
                                        </a:rPr>
                                        <m:t>𝑥</m:t>
                                      </m:r>
                                    </m:e>
                                    <m:sub>
                                      <m:r>
                                        <a:rPr lang="en-GB" b="0" i="1" smtClean="0">
                                          <a:effectLst/>
                                          <a:latin typeface="Cambria Math" panose="02040503050406030204" pitchFamily="18" charset="0"/>
                                        </a:rPr>
                                        <m:t>𝑖</m:t>
                                      </m:r>
                                    </m:sub>
                                  </m:sSub>
                                </m:e>
                              </m:d>
                            </m:e>
                            <m:sub>
                              <m:r>
                                <a:rPr lang="en-GB" b="0" i="1" smtClean="0">
                                  <a:effectLst/>
                                  <a:latin typeface="Cambria Math" panose="02040503050406030204" pitchFamily="18" charset="0"/>
                                </a:rPr>
                                <m:t>2</m:t>
                              </m:r>
                            </m:sub>
                          </m:sSub>
                        </m:e>
                      </m:nary>
                    </m:oMath>
                  </m:oMathPara>
                </a14:m>
                <a:endParaRPr lang="en-GB" b="0" i="0" dirty="0">
                  <a:effectLst/>
                  <a:latin typeface="-apple-system"/>
                </a:endParaRPr>
              </a:p>
              <a:p>
                <a:pPr marL="0" indent="0">
                  <a:buNone/>
                </a:pPr>
                <a:r>
                  <a:rPr lang="en-GB" b="0" i="0" dirty="0">
                    <a:effectLst/>
                    <a:latin typeface="-apple-system"/>
                  </a:rPr>
                  <a:t>1. </a:t>
                </a:r>
                <a:r>
                  <a:rPr lang="en-US" b="0" i="0" dirty="0" err="1">
                    <a:effectLst/>
                    <a:latin typeface="-apple-system"/>
                  </a:rPr>
                  <a:t>M</a:t>
                </a:r>
                <a:r>
                  <a:rPr lang="en-US" altLang="zh-CN" dirty="0" err="1">
                    <a:latin typeface="-apple-system"/>
                  </a:rPr>
                  <a:t>inimise</a:t>
                </a:r>
                <a:r>
                  <a:rPr lang="en-US" altLang="zh-CN" dirty="0">
                    <a:latin typeface="-apple-system"/>
                  </a:rPr>
                  <a:t> the loss using a standard optimizer: </a:t>
                </a:r>
                <a:r>
                  <a:rPr lang="en-GB" b="0" i="0" dirty="0">
                    <a:effectLst/>
                    <a:latin typeface="-apple-system"/>
                  </a:rPr>
                  <a:t>: </a:t>
                </a:r>
              </a:p>
              <a:p>
                <a:pPr marL="0" indent="0">
                  <a:buNone/>
                </a:pPr>
                <a:endParaRPr lang="en-GB" dirty="0">
                  <a:latin typeface="-apple-system"/>
                </a:endParaRPr>
              </a:p>
              <a:p>
                <a:pPr marL="0" indent="0">
                  <a:buNone/>
                </a:pPr>
                <a:endParaRPr lang="en-GB" b="0" i="0" dirty="0">
                  <a:effectLst/>
                  <a:latin typeface="-apple-system"/>
                </a:endParaRPr>
              </a:p>
              <a:p>
                <a:pPr marL="0" indent="0">
                  <a:buNone/>
                </a:pPr>
                <a:endParaRPr lang="en-GB" b="1" i="0" dirty="0">
                  <a:solidFill>
                    <a:srgbClr val="CED6DD"/>
                  </a:solidFill>
                  <a:effectLst/>
                  <a:latin typeface="-apple-system"/>
                </a:endParaRPr>
              </a:p>
              <a:p>
                <a:pPr marL="0" indent="0">
                  <a:buNone/>
                </a:pPr>
                <a:r>
                  <a:rPr lang="en-GB" dirty="0">
                    <a:latin typeface="-apple-system"/>
                  </a:rPr>
                  <a:t>(</a:t>
                </a:r>
                <a:r>
                  <a:rPr lang="en-GB" dirty="0" err="1">
                    <a:latin typeface="-apple-system"/>
                  </a:rPr>
                  <a:t>theta.ravel</a:t>
                </a:r>
                <a:r>
                  <a:rPr lang="en-GB" dirty="0">
                    <a:latin typeface="-apple-system"/>
                  </a:rPr>
                  <a:t>()</a:t>
                </a:r>
                <a:r>
                  <a:rPr lang="zh-CN" altLang="en-US" dirty="0">
                    <a:latin typeface="-apple-system"/>
                  </a:rPr>
                  <a:t> </a:t>
                </a:r>
                <a:r>
                  <a:rPr lang="en-US" altLang="zh-CN" dirty="0">
                    <a:latin typeface="-apple-system"/>
                  </a:rPr>
                  <a:t>–</a:t>
                </a:r>
                <a:r>
                  <a:rPr lang="zh-CN" altLang="en-US" dirty="0">
                    <a:latin typeface="-apple-system"/>
                  </a:rPr>
                  <a:t> </a:t>
                </a:r>
                <a:r>
                  <a:rPr lang="en-US" altLang="zh-CN" dirty="0">
                    <a:latin typeface="-apple-system"/>
                  </a:rPr>
                  <a:t>returns</a:t>
                </a:r>
                <a:r>
                  <a:rPr lang="zh-CN" altLang="en-US" dirty="0">
                    <a:latin typeface="-apple-system"/>
                  </a:rPr>
                  <a:t> </a:t>
                </a:r>
                <a:r>
                  <a:rPr lang="en-US" altLang="zh-CN" dirty="0">
                    <a:latin typeface="-apple-system"/>
                  </a:rPr>
                  <a:t>the</a:t>
                </a:r>
                <a:r>
                  <a:rPr lang="zh-CN" altLang="en-US" dirty="0">
                    <a:latin typeface="-apple-system"/>
                  </a:rPr>
                  <a:t> </a:t>
                </a:r>
                <a:r>
                  <a:rPr lang="en-US" altLang="zh-CN" dirty="0">
                    <a:latin typeface="-apple-system"/>
                  </a:rPr>
                  <a:t>flattened</a:t>
                </a:r>
                <a:r>
                  <a:rPr lang="zh-CN" altLang="en-US" dirty="0">
                    <a:latin typeface="-apple-system"/>
                  </a:rPr>
                  <a:t> </a:t>
                </a:r>
                <a:r>
                  <a:rPr lang="en-GB" altLang="zh-CN" dirty="0">
                    <a:latin typeface="-apple-system"/>
                  </a:rPr>
                  <a:t>2D points)</a:t>
                </a:r>
                <a:endParaRPr lang="en-US" altLang="zh-CN" dirty="0">
                  <a:latin typeface="-apple-system"/>
                </a:endParaRPr>
              </a:p>
              <a:p>
                <a:pPr marL="0" indent="0">
                  <a:buNone/>
                </a:pPr>
                <a:endParaRPr lang="en-GB" b="0" i="0" dirty="0">
                  <a:effectLst/>
                  <a:latin typeface="-apple-system"/>
                </a:endParaRPr>
              </a:p>
            </p:txBody>
          </p:sp>
        </mc:Choice>
        <mc:Fallback>
          <p:sp>
            <p:nvSpPr>
              <p:cNvPr id="3" name="Content Placeholder 2">
                <a:extLst>
                  <a:ext uri="{FF2B5EF4-FFF2-40B4-BE49-F238E27FC236}">
                    <a16:creationId xmlns:a16="http://schemas.microsoft.com/office/drawing/2014/main" id="{956FF8DC-A9CE-AD14-9612-3FE8905A5AF4}"/>
                  </a:ext>
                </a:extLst>
              </p:cNvPr>
              <p:cNvSpPr>
                <a:spLocks noGrp="1" noRot="1" noChangeAspect="1" noMove="1" noResize="1" noEditPoints="1" noAdjustHandles="1" noChangeArrowheads="1" noChangeShapeType="1" noTextEdit="1"/>
              </p:cNvSpPr>
              <p:nvPr>
                <p:ph sz="quarter" idx="13"/>
              </p:nvPr>
            </p:nvSpPr>
            <p:spPr>
              <a:blipFill>
                <a:blip r:embed="rId2"/>
                <a:stretch>
                  <a:fillRect l="-850" t="-2513"/>
                </a:stretch>
              </a:blipFill>
            </p:spPr>
            <p:txBody>
              <a:bodyPr/>
              <a:lstStyle/>
              <a:p>
                <a:r>
                  <a:rPr lang="en-GB">
                    <a:noFill/>
                  </a:rPr>
                  <a:t> </a:t>
                </a:r>
              </a:p>
            </p:txBody>
          </p:sp>
        </mc:Fallback>
      </mc:AlternateContent>
      <p:pic>
        <p:nvPicPr>
          <p:cNvPr id="5" name="Picture 4">
            <a:extLst>
              <a:ext uri="{FF2B5EF4-FFF2-40B4-BE49-F238E27FC236}">
                <a16:creationId xmlns:a16="http://schemas.microsoft.com/office/drawing/2014/main" id="{ABBC6711-D838-0CCB-8809-3E6860EBC149}"/>
              </a:ext>
            </a:extLst>
          </p:cNvPr>
          <p:cNvPicPr>
            <a:picLocks noChangeAspect="1"/>
          </p:cNvPicPr>
          <p:nvPr/>
        </p:nvPicPr>
        <p:blipFill>
          <a:blip r:embed="rId3"/>
          <a:stretch>
            <a:fillRect/>
          </a:stretch>
        </p:blipFill>
        <p:spPr>
          <a:xfrm>
            <a:off x="285750" y="4714777"/>
            <a:ext cx="7772400" cy="689152"/>
          </a:xfrm>
          <a:prstGeom prst="rect">
            <a:avLst/>
          </a:prstGeom>
        </p:spPr>
      </p:pic>
      <p:pic>
        <p:nvPicPr>
          <p:cNvPr id="6" name="Picture 5">
            <a:extLst>
              <a:ext uri="{FF2B5EF4-FFF2-40B4-BE49-F238E27FC236}">
                <a16:creationId xmlns:a16="http://schemas.microsoft.com/office/drawing/2014/main" id="{AEB21409-DB05-4068-ADC1-186BEC42AEFD}"/>
              </a:ext>
            </a:extLst>
          </p:cNvPr>
          <p:cNvPicPr>
            <a:picLocks noChangeAspect="1"/>
          </p:cNvPicPr>
          <p:nvPr/>
        </p:nvPicPr>
        <p:blipFill>
          <a:blip r:embed="rId4"/>
          <a:stretch>
            <a:fillRect/>
          </a:stretch>
        </p:blipFill>
        <p:spPr>
          <a:xfrm>
            <a:off x="8987350" y="2992205"/>
            <a:ext cx="2918900" cy="3445144"/>
          </a:xfrm>
          <a:prstGeom prst="rect">
            <a:avLst/>
          </a:prstGeom>
        </p:spPr>
      </p:pic>
    </p:spTree>
    <p:extLst>
      <p:ext uri="{BB962C8B-B14F-4D97-AF65-F5344CB8AC3E}">
        <p14:creationId xmlns:p14="http://schemas.microsoft.com/office/powerpoint/2010/main" val="19145082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2945EB-EEC5-A188-0BAB-ECD7AAC35AA1}"/>
              </a:ext>
            </a:extLst>
          </p:cNvPr>
          <p:cNvSpPr>
            <a:spLocks noGrp="1"/>
          </p:cNvSpPr>
          <p:nvPr>
            <p:ph type="title"/>
          </p:nvPr>
        </p:nvSpPr>
        <p:spPr/>
        <p:txBody>
          <a:bodyPr>
            <a:normAutofit/>
          </a:bodyPr>
          <a:lstStyle/>
          <a:p>
            <a:r>
              <a:rPr lang="en-GB" b="1" i="0" dirty="0">
                <a:effectLst/>
                <a:latin typeface="-apple-system"/>
              </a:rPr>
              <a:t>Geometric median: a</a:t>
            </a:r>
            <a:r>
              <a:rPr lang="en-US" altLang="zh-CN" b="1" i="0" dirty="0">
                <a:effectLst/>
                <a:latin typeface="-apple-system"/>
              </a:rPr>
              <a:t>n</a:t>
            </a:r>
            <a:r>
              <a:rPr lang="zh-CN" altLang="en-US" b="1" i="0" dirty="0">
                <a:effectLst/>
                <a:latin typeface="-apple-system"/>
              </a:rPr>
              <a:t> </a:t>
            </a:r>
            <a:r>
              <a:rPr lang="en-US" altLang="zh-CN" b="1" i="0" dirty="0">
                <a:effectLst/>
                <a:latin typeface="-apple-system"/>
              </a:rPr>
              <a:t>example</a:t>
            </a:r>
            <a:r>
              <a:rPr lang="zh-CN" altLang="en-US" b="1" i="0" dirty="0">
                <a:effectLst/>
                <a:latin typeface="-apple-system"/>
              </a:rPr>
              <a:t> </a:t>
            </a:r>
            <a:r>
              <a:rPr lang="en-US" altLang="zh-CN" b="1" i="0" dirty="0">
                <a:effectLst/>
                <a:latin typeface="-apple-system"/>
              </a:rPr>
              <a:t>of</a:t>
            </a:r>
            <a:r>
              <a:rPr lang="zh-CN" altLang="en-US" b="1" i="0" dirty="0">
                <a:effectLst/>
                <a:latin typeface="-apple-system"/>
              </a:rPr>
              <a:t> </a:t>
            </a:r>
            <a:r>
              <a:rPr lang="en-GB" b="1" i="0" dirty="0">
                <a:effectLst/>
                <a:latin typeface="-apple-system"/>
              </a:rPr>
              <a:t>optimisation in </a:t>
            </a:r>
            <a:r>
              <a:rPr lang="en-GB" b="0" i="0" dirty="0">
                <a:effectLst/>
                <a:latin typeface="MJXc-TeX-ams-R"/>
              </a:rPr>
              <a:t>R</a:t>
            </a:r>
            <a:r>
              <a:rPr lang="en-GB" b="0" i="0" dirty="0">
                <a:effectLst/>
                <a:latin typeface="MJXc-TeX-main-R"/>
              </a:rPr>
              <a:t>2</a:t>
            </a:r>
            <a:br>
              <a:rPr lang="en-GB" b="1" i="0" dirty="0">
                <a:effectLst/>
                <a:latin typeface="-apple-system"/>
              </a:rPr>
            </a:br>
            <a:endParaRPr lang="en-US" dirty="0"/>
          </a:p>
        </p:txBody>
      </p:sp>
      <p:sp>
        <p:nvSpPr>
          <p:cNvPr id="3" name="Content Placeholder 2">
            <a:extLst>
              <a:ext uri="{FF2B5EF4-FFF2-40B4-BE49-F238E27FC236}">
                <a16:creationId xmlns:a16="http://schemas.microsoft.com/office/drawing/2014/main" id="{37CC6025-EB02-A6CF-E917-BAD7F22598B7}"/>
              </a:ext>
            </a:extLst>
          </p:cNvPr>
          <p:cNvSpPr>
            <a:spLocks noGrp="1"/>
          </p:cNvSpPr>
          <p:nvPr>
            <p:ph sz="quarter" idx="13"/>
          </p:nvPr>
        </p:nvSpPr>
        <p:spPr/>
        <p:txBody>
          <a:bodyPr/>
          <a:lstStyle/>
          <a:p>
            <a:pPr marL="0" indent="0">
              <a:buNone/>
            </a:pPr>
            <a:r>
              <a:rPr lang="en-GB" b="0" i="0" dirty="0">
                <a:effectLst/>
                <a:latin typeface="-apple-system"/>
              </a:rPr>
              <a:t>Optimisation problem: </a:t>
            </a:r>
          </a:p>
          <a:p>
            <a:pPr marL="0" indent="0">
              <a:buNone/>
            </a:pPr>
            <a:endParaRPr lang="en-GB" dirty="0">
              <a:latin typeface="-apple-system"/>
            </a:endParaRPr>
          </a:p>
          <a:p>
            <a:pPr marL="0" indent="0">
              <a:buNone/>
            </a:pPr>
            <a:endParaRPr lang="en-GB" b="0" i="0" dirty="0">
              <a:effectLst/>
              <a:latin typeface="-apple-system"/>
            </a:endParaRPr>
          </a:p>
          <a:p>
            <a:pPr marL="0" indent="0">
              <a:buNone/>
            </a:pPr>
            <a:endParaRPr lang="en-GB" dirty="0">
              <a:latin typeface="-apple-system"/>
            </a:endParaRPr>
          </a:p>
          <a:p>
            <a:pPr marL="0" indent="0">
              <a:buNone/>
            </a:pPr>
            <a:r>
              <a:rPr lang="en-US" altLang="zh-CN" b="0" i="0" dirty="0">
                <a:effectLst/>
                <a:latin typeface="-apple-system"/>
              </a:rPr>
              <a:t>2.</a:t>
            </a:r>
            <a:r>
              <a:rPr lang="zh-CN" altLang="en-US" b="0" i="0" dirty="0">
                <a:effectLst/>
                <a:latin typeface="-apple-system"/>
              </a:rPr>
              <a:t> </a:t>
            </a:r>
            <a:r>
              <a:rPr lang="en-US" altLang="zh-CN" b="0" i="0" dirty="0" err="1">
                <a:effectLst/>
                <a:latin typeface="-apple-system"/>
              </a:rPr>
              <a:t>minimise</a:t>
            </a:r>
            <a:r>
              <a:rPr lang="en-US" altLang="zh-CN" b="0" i="0" dirty="0">
                <a:effectLst/>
                <a:latin typeface="-apple-system"/>
              </a:rPr>
              <a:t> the loss using a standard optimizer:</a:t>
            </a:r>
            <a:endParaRPr lang="en-GB" b="0" i="0" dirty="0">
              <a:effectLst/>
              <a:latin typeface="-apple-system"/>
            </a:endParaRPr>
          </a:p>
          <a:p>
            <a:pPr marL="0" indent="0">
              <a:buNone/>
            </a:pPr>
            <a:endParaRPr lang="en-GB" dirty="0">
              <a:latin typeface="-apple-system"/>
            </a:endParaRPr>
          </a:p>
          <a:p>
            <a:pPr marL="0" indent="0">
              <a:buNone/>
            </a:pPr>
            <a:endParaRPr lang="en-GB" b="0" i="0" dirty="0">
              <a:effectLst/>
              <a:latin typeface="-apple-system"/>
            </a:endParaRPr>
          </a:p>
          <a:p>
            <a:pPr marL="0" indent="0">
              <a:buNone/>
            </a:pPr>
            <a:endParaRPr lang="en-GB" dirty="0">
              <a:latin typeface="-apple-system"/>
            </a:endParaRPr>
          </a:p>
          <a:p>
            <a:pPr marL="0" indent="0">
              <a:buNone/>
            </a:pPr>
            <a:r>
              <a:rPr lang="en-GB" b="0" i="0" dirty="0" err="1">
                <a:effectLst/>
                <a:latin typeface="-apple-system"/>
              </a:rPr>
              <a:t>theta.ravel</a:t>
            </a:r>
            <a:r>
              <a:rPr lang="en-GB" b="0" i="0" dirty="0">
                <a:effectLst/>
                <a:latin typeface="-apple-system"/>
              </a:rPr>
              <a:t>()</a:t>
            </a:r>
            <a:r>
              <a:rPr lang="zh-CN" altLang="en-US" b="0" i="0" dirty="0">
                <a:effectLst/>
                <a:latin typeface="-apple-system"/>
              </a:rPr>
              <a:t> </a:t>
            </a:r>
            <a:r>
              <a:rPr lang="en-US" altLang="zh-CN" b="0" i="0" dirty="0">
                <a:effectLst/>
                <a:latin typeface="-apple-system"/>
              </a:rPr>
              <a:t>–</a:t>
            </a:r>
            <a:r>
              <a:rPr lang="zh-CN" altLang="en-US" b="0" i="0" dirty="0">
                <a:effectLst/>
                <a:latin typeface="-apple-system"/>
              </a:rPr>
              <a:t> </a:t>
            </a:r>
            <a:r>
              <a:rPr lang="en-US" altLang="zh-CN" b="0" i="0" dirty="0">
                <a:effectLst/>
                <a:latin typeface="-apple-system"/>
              </a:rPr>
              <a:t>return</a:t>
            </a:r>
            <a:r>
              <a:rPr lang="zh-CN" altLang="en-US" b="0" i="0" dirty="0">
                <a:effectLst/>
                <a:latin typeface="-apple-system"/>
              </a:rPr>
              <a:t> </a:t>
            </a:r>
            <a:r>
              <a:rPr lang="en-US" altLang="zh-CN" b="0" i="0" dirty="0">
                <a:effectLst/>
                <a:latin typeface="-apple-system"/>
              </a:rPr>
              <a:t>the</a:t>
            </a:r>
            <a:r>
              <a:rPr lang="zh-CN" altLang="en-US" b="0" i="0" dirty="0">
                <a:effectLst/>
                <a:latin typeface="-apple-system"/>
              </a:rPr>
              <a:t> </a:t>
            </a:r>
            <a:r>
              <a:rPr lang="en-US" altLang="zh-CN" b="0" i="0" dirty="0">
                <a:effectLst/>
                <a:latin typeface="-apple-system"/>
              </a:rPr>
              <a:t>flatten</a:t>
            </a:r>
            <a:r>
              <a:rPr lang="zh-CN" altLang="en-US" b="0" i="0" dirty="0">
                <a:effectLst/>
                <a:latin typeface="-apple-system"/>
              </a:rPr>
              <a:t> </a:t>
            </a:r>
            <a:r>
              <a:rPr lang="en-GB" altLang="zh-CN" b="0" i="0" dirty="0">
                <a:effectLst/>
                <a:latin typeface="-apple-system"/>
              </a:rPr>
              <a:t>random 2D points</a:t>
            </a:r>
          </a:p>
          <a:p>
            <a:pPr marL="0" indent="0">
              <a:buNone/>
            </a:pPr>
            <a:endParaRPr lang="en-GB" b="0" i="0" dirty="0">
              <a:effectLst/>
              <a:latin typeface="-apple-system"/>
            </a:endParaRPr>
          </a:p>
          <a:p>
            <a:pPr marL="0" indent="0">
              <a:buNone/>
            </a:pPr>
            <a:endParaRPr lang="en-GB" b="0" i="0" dirty="0">
              <a:effectLst/>
              <a:latin typeface="-apple-system"/>
            </a:endParaRPr>
          </a:p>
          <a:p>
            <a:pPr marL="0" indent="0">
              <a:buNone/>
            </a:pPr>
            <a:endParaRPr lang="en-US" altLang="zh-CN" dirty="0">
              <a:latin typeface="-apple-system"/>
            </a:endParaRPr>
          </a:p>
          <a:p>
            <a:pPr marL="0" indent="0">
              <a:buNone/>
            </a:pPr>
            <a:endParaRPr lang="en-GB" b="0" i="0" dirty="0">
              <a:effectLst/>
              <a:latin typeface="-apple-system"/>
            </a:endParaRPr>
          </a:p>
        </p:txBody>
      </p:sp>
      <p:pic>
        <p:nvPicPr>
          <p:cNvPr id="4" name="Picture 3">
            <a:extLst>
              <a:ext uri="{FF2B5EF4-FFF2-40B4-BE49-F238E27FC236}">
                <a16:creationId xmlns:a16="http://schemas.microsoft.com/office/drawing/2014/main" id="{B08F54F1-65F0-358E-ED86-05640A1FF3B6}"/>
              </a:ext>
            </a:extLst>
          </p:cNvPr>
          <p:cNvPicPr>
            <a:picLocks noChangeAspect="1"/>
          </p:cNvPicPr>
          <p:nvPr/>
        </p:nvPicPr>
        <p:blipFill>
          <a:blip r:embed="rId2"/>
          <a:stretch>
            <a:fillRect/>
          </a:stretch>
        </p:blipFill>
        <p:spPr>
          <a:xfrm>
            <a:off x="431800" y="2095727"/>
            <a:ext cx="10044191" cy="1442588"/>
          </a:xfrm>
          <a:prstGeom prst="rect">
            <a:avLst/>
          </a:prstGeom>
        </p:spPr>
      </p:pic>
      <p:pic>
        <p:nvPicPr>
          <p:cNvPr id="5" name="Picture 4">
            <a:extLst>
              <a:ext uri="{FF2B5EF4-FFF2-40B4-BE49-F238E27FC236}">
                <a16:creationId xmlns:a16="http://schemas.microsoft.com/office/drawing/2014/main" id="{D879ACCE-3C40-BE13-23FF-66FC038504DA}"/>
              </a:ext>
            </a:extLst>
          </p:cNvPr>
          <p:cNvPicPr>
            <a:picLocks noChangeAspect="1"/>
          </p:cNvPicPr>
          <p:nvPr/>
        </p:nvPicPr>
        <p:blipFill>
          <a:blip r:embed="rId3"/>
          <a:stretch>
            <a:fillRect/>
          </a:stretch>
        </p:blipFill>
        <p:spPr>
          <a:xfrm>
            <a:off x="431800" y="4006854"/>
            <a:ext cx="7772400" cy="689152"/>
          </a:xfrm>
          <a:prstGeom prst="rect">
            <a:avLst/>
          </a:prstGeom>
        </p:spPr>
      </p:pic>
      <p:pic>
        <p:nvPicPr>
          <p:cNvPr id="6" name="Picture 5">
            <a:extLst>
              <a:ext uri="{FF2B5EF4-FFF2-40B4-BE49-F238E27FC236}">
                <a16:creationId xmlns:a16="http://schemas.microsoft.com/office/drawing/2014/main" id="{E85EC097-58B2-BA65-E045-51A4C20721F7}"/>
              </a:ext>
            </a:extLst>
          </p:cNvPr>
          <p:cNvPicPr>
            <a:picLocks noChangeAspect="1"/>
          </p:cNvPicPr>
          <p:nvPr/>
        </p:nvPicPr>
        <p:blipFill>
          <a:blip r:embed="rId4"/>
          <a:stretch>
            <a:fillRect/>
          </a:stretch>
        </p:blipFill>
        <p:spPr>
          <a:xfrm>
            <a:off x="8597040" y="3412856"/>
            <a:ext cx="2918900" cy="3445144"/>
          </a:xfrm>
          <a:prstGeom prst="rect">
            <a:avLst/>
          </a:prstGeom>
        </p:spPr>
      </p:pic>
    </p:spTree>
    <p:extLst>
      <p:ext uri="{BB962C8B-B14F-4D97-AF65-F5344CB8AC3E}">
        <p14:creationId xmlns:p14="http://schemas.microsoft.com/office/powerpoint/2010/main" val="36987804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DA3E10-770B-B06B-DCA1-22B80ABAF9E8}"/>
            </a:ext>
          </a:extLst>
        </p:cNvPr>
        <p:cNvGrpSpPr/>
        <p:nvPr/>
      </p:nvGrpSpPr>
      <p:grpSpPr>
        <a:xfrm>
          <a:off x="0" y="0"/>
          <a:ext cx="0" cy="0"/>
          <a:chOff x="0" y="0"/>
          <a:chExt cx="0" cy="0"/>
        </a:xfrm>
      </p:grpSpPr>
      <p:sp>
        <p:nvSpPr>
          <p:cNvPr id="10" name="Title 9">
            <a:extLst>
              <a:ext uri="{FF2B5EF4-FFF2-40B4-BE49-F238E27FC236}">
                <a16:creationId xmlns:a16="http://schemas.microsoft.com/office/drawing/2014/main" id="{4C525931-BB9B-7BA3-FBAC-89CC5171F991}"/>
              </a:ext>
            </a:extLst>
          </p:cNvPr>
          <p:cNvSpPr>
            <a:spLocks noGrp="1"/>
          </p:cNvSpPr>
          <p:nvPr>
            <p:ph type="title"/>
          </p:nvPr>
        </p:nvSpPr>
        <p:spPr/>
        <p:txBody>
          <a:bodyPr>
            <a:normAutofit/>
          </a:bodyPr>
          <a:lstStyle/>
          <a:p>
            <a:r>
              <a:rPr lang="en-US" dirty="0"/>
              <a:t>Properties of </a:t>
            </a:r>
            <a:r>
              <a:rPr lang="en-US" dirty="0" err="1"/>
              <a:t>optimisation</a:t>
            </a:r>
            <a:endParaRPr lang="en-US" dirty="0"/>
          </a:p>
        </p:txBody>
      </p:sp>
      <p:sp>
        <p:nvSpPr>
          <p:cNvPr id="11" name="Content Placeholder 10">
            <a:extLst>
              <a:ext uri="{FF2B5EF4-FFF2-40B4-BE49-F238E27FC236}">
                <a16:creationId xmlns:a16="http://schemas.microsoft.com/office/drawing/2014/main" id="{C3A1CC57-1D85-F59F-4660-4654A4A5F4D5}"/>
              </a:ext>
            </a:extLst>
          </p:cNvPr>
          <p:cNvSpPr>
            <a:spLocks noGrp="1"/>
          </p:cNvSpPr>
          <p:nvPr>
            <p:ph sz="quarter" idx="13"/>
          </p:nvPr>
        </p:nvSpPr>
        <p:spPr/>
        <p:txBody>
          <a:bodyPr/>
          <a:lstStyle/>
          <a:p>
            <a:pPr marL="0" indent="0" algn="l">
              <a:buNone/>
            </a:pPr>
            <a:r>
              <a:rPr lang="en-GB" b="0" i="0" dirty="0">
                <a:effectLst/>
                <a:latin typeface="-apple-system"/>
              </a:rPr>
              <a:t>Every optimisation problem has two parts:</a:t>
            </a:r>
          </a:p>
          <a:p>
            <a:pPr lvl="1"/>
            <a:r>
              <a:rPr lang="en-GB" b="1" i="0" dirty="0">
                <a:effectLst/>
                <a:latin typeface="-apple-system"/>
              </a:rPr>
              <a:t>Parameters</a:t>
            </a:r>
            <a:r>
              <a:rPr lang="en-GB" b="0" i="0" dirty="0">
                <a:effectLst/>
                <a:latin typeface="-apple-system"/>
              </a:rPr>
              <a:t>, the things that can be adjusted.</a:t>
            </a:r>
          </a:p>
          <a:p>
            <a:pPr lvl="1"/>
            <a:r>
              <a:rPr lang="en-GB" b="1" i="0" dirty="0">
                <a:solidFill>
                  <a:schemeClr val="accent3"/>
                </a:solidFill>
                <a:effectLst/>
                <a:latin typeface="-apple-system"/>
              </a:rPr>
              <a:t>Objective function</a:t>
            </a:r>
            <a:r>
              <a:rPr lang="en-GB" b="0" i="0" dirty="0">
                <a:solidFill>
                  <a:schemeClr val="accent3"/>
                </a:solidFill>
                <a:effectLst/>
                <a:latin typeface="-apple-system"/>
              </a:rPr>
              <a:t>, which measures how good a particular set of parameters are.</a:t>
            </a:r>
          </a:p>
          <a:p>
            <a:pPr marL="0" indent="0" algn="l">
              <a:buNone/>
            </a:pPr>
            <a:endParaRPr lang="en-GB" b="0" i="0" dirty="0">
              <a:effectLst/>
              <a:latin typeface="-apple-system"/>
            </a:endParaRPr>
          </a:p>
          <a:p>
            <a:pPr marL="0" indent="0" algn="l">
              <a:buNone/>
            </a:pPr>
            <a:r>
              <a:rPr lang="en-GB" b="0" i="0" dirty="0">
                <a:effectLst/>
                <a:latin typeface="-apple-system"/>
              </a:rPr>
              <a:t>An optimisation problem usually also has:</a:t>
            </a:r>
          </a:p>
          <a:p>
            <a:pPr lvl="1"/>
            <a:r>
              <a:rPr lang="en-GB" b="1" dirty="0">
                <a:latin typeface="-apple-system"/>
              </a:rPr>
              <a:t>Constraints</a:t>
            </a:r>
            <a:r>
              <a:rPr lang="en-GB" dirty="0">
                <a:latin typeface="-apple-system"/>
              </a:rPr>
              <a:t>, that define the feasible set of parameters</a:t>
            </a:r>
            <a:r>
              <a:rPr lang="en-GB" b="0" i="0" dirty="0">
                <a:effectLst/>
                <a:latin typeface="-apple-system"/>
              </a:rPr>
              <a:t>.</a:t>
            </a:r>
          </a:p>
          <a:p>
            <a:pPr marL="0" indent="0" algn="l">
              <a:buNone/>
            </a:pPr>
            <a:endParaRPr lang="en-GB" b="0" i="0" dirty="0">
              <a:effectLst/>
              <a:latin typeface="-apple-system"/>
            </a:endParaRPr>
          </a:p>
          <a:p>
            <a:pPr marL="0" indent="0" algn="l">
              <a:buNone/>
            </a:pPr>
            <a:r>
              <a:rPr lang="en-GB" b="0" i="0" dirty="0">
                <a:effectLst/>
                <a:latin typeface="-apple-system"/>
              </a:rPr>
              <a:t>The </a:t>
            </a:r>
            <a:r>
              <a:rPr lang="en-GB" b="1" i="0" dirty="0">
                <a:effectLst/>
                <a:latin typeface="-apple-system"/>
              </a:rPr>
              <a:t>objective function</a:t>
            </a:r>
            <a:r>
              <a:rPr lang="en-GB" b="0" i="0" dirty="0">
                <a:effectLst/>
                <a:latin typeface="-apple-system"/>
              </a:rPr>
              <a:t> is a function </a:t>
            </a:r>
            <a:r>
              <a:rPr lang="en-GB" b="0" i="1" dirty="0">
                <a:effectLst/>
                <a:latin typeface="-apple-system"/>
              </a:rPr>
              <a:t>of the parameters</a:t>
            </a:r>
            <a:r>
              <a:rPr lang="en-GB" b="0" i="0" dirty="0">
                <a:effectLst/>
                <a:latin typeface="-apple-system"/>
              </a:rPr>
              <a:t> which returns a </a:t>
            </a:r>
            <a:r>
              <a:rPr lang="en-GB" b="0" i="1" dirty="0">
                <a:effectLst/>
                <a:latin typeface="-apple-system"/>
              </a:rPr>
              <a:t>single scalar value</a:t>
            </a:r>
            <a:r>
              <a:rPr lang="en-GB" b="0" i="0" dirty="0">
                <a:effectLst/>
                <a:latin typeface="-apple-system"/>
              </a:rPr>
              <a:t>, representing how good that parameter set is.</a:t>
            </a:r>
          </a:p>
          <a:p>
            <a:pPr marL="0" indent="0">
              <a:buNone/>
            </a:pPr>
            <a:endParaRPr lang="en-US" dirty="0"/>
          </a:p>
        </p:txBody>
      </p:sp>
    </p:spTree>
    <p:extLst>
      <p:ext uri="{BB962C8B-B14F-4D97-AF65-F5344CB8AC3E}">
        <p14:creationId xmlns:p14="http://schemas.microsoft.com/office/powerpoint/2010/main" val="24615893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9A1BEC-5231-7FA9-1732-6DD27012646A}"/>
              </a:ext>
            </a:extLst>
          </p:cNvPr>
          <p:cNvSpPr>
            <a:spLocks noGrp="1"/>
          </p:cNvSpPr>
          <p:nvPr>
            <p:ph type="title"/>
          </p:nvPr>
        </p:nvSpPr>
        <p:spPr/>
        <p:txBody>
          <a:bodyPr/>
          <a:lstStyle/>
          <a:p>
            <a:r>
              <a:rPr lang="en-US" dirty="0"/>
              <a:t>Properties of the objective function: </a:t>
            </a:r>
            <a:r>
              <a:rPr lang="en-GB" b="1" i="0" dirty="0">
                <a:effectLst/>
                <a:latin typeface="-apple-system"/>
              </a:rPr>
              <a:t>Continuity</a:t>
            </a:r>
            <a:endParaRPr lang="en-US" dirty="0"/>
          </a:p>
        </p:txBody>
      </p:sp>
      <p:sp>
        <p:nvSpPr>
          <p:cNvPr id="3" name="Content Placeholder 2">
            <a:extLst>
              <a:ext uri="{FF2B5EF4-FFF2-40B4-BE49-F238E27FC236}">
                <a16:creationId xmlns:a16="http://schemas.microsoft.com/office/drawing/2014/main" id="{341675E0-81F4-6C0E-B286-8134D34B1650}"/>
              </a:ext>
            </a:extLst>
          </p:cNvPr>
          <p:cNvSpPr>
            <a:spLocks noGrp="1"/>
          </p:cNvSpPr>
          <p:nvPr>
            <p:ph sz="quarter" idx="13"/>
          </p:nvPr>
        </p:nvSpPr>
        <p:spPr/>
        <p:txBody>
          <a:bodyPr/>
          <a:lstStyle/>
          <a:p>
            <a:r>
              <a:rPr lang="en-GB" b="0" i="0" dirty="0">
                <a:effectLst/>
                <a:latin typeface="-apple-system"/>
              </a:rPr>
              <a:t>An </a:t>
            </a:r>
            <a:r>
              <a:rPr lang="en-GB" b="1" i="0" dirty="0">
                <a:effectLst/>
                <a:latin typeface="-apple-system"/>
              </a:rPr>
              <a:t>objective</a:t>
            </a:r>
            <a:r>
              <a:rPr lang="en-GB" b="0" i="0" dirty="0">
                <a:effectLst/>
                <a:latin typeface="-apple-system"/>
              </a:rPr>
              <a:t> function is </a:t>
            </a:r>
            <a:r>
              <a:rPr lang="en-GB" b="1" i="0" dirty="0">
                <a:effectLst/>
                <a:latin typeface="-apple-system"/>
              </a:rPr>
              <a:t>continuous</a:t>
            </a:r>
            <a:r>
              <a:rPr lang="en-GB" b="0" i="0" dirty="0">
                <a:effectLst/>
                <a:latin typeface="-apple-system"/>
              </a:rPr>
              <a:t> if for some very small adjustment to </a:t>
            </a:r>
            <a:r>
              <a:rPr lang="el-GR" b="0" i="0" dirty="0">
                <a:effectLst/>
                <a:latin typeface="-apple-system"/>
              </a:rPr>
              <a:t>θ </a:t>
            </a:r>
            <a:r>
              <a:rPr lang="en-GB" b="0" i="0" dirty="0">
                <a:effectLst/>
                <a:latin typeface="-apple-system"/>
              </a:rPr>
              <a:t>there is an </a:t>
            </a:r>
            <a:r>
              <a:rPr lang="en-GB" b="0" i="1" dirty="0">
                <a:effectLst/>
                <a:latin typeface="-apple-system"/>
              </a:rPr>
              <a:t>arbitrarily</a:t>
            </a:r>
            <a:r>
              <a:rPr lang="en-GB" b="0" i="0" dirty="0">
                <a:effectLst/>
                <a:latin typeface="-apple-system"/>
              </a:rPr>
              <a:t> small change in </a:t>
            </a:r>
            <a:r>
              <a:rPr lang="en-GB" b="0" i="0" dirty="0">
                <a:effectLst/>
                <a:latin typeface="MJXc-TeX-math-I"/>
              </a:rPr>
              <a:t>L</a:t>
            </a:r>
            <a:r>
              <a:rPr lang="en-GB" b="0" i="0" dirty="0">
                <a:effectLst/>
                <a:latin typeface="MJXc-TeX-main-R"/>
              </a:rPr>
              <a:t>(</a:t>
            </a:r>
            <a:r>
              <a:rPr lang="el-GR" b="0" i="0" dirty="0">
                <a:effectLst/>
                <a:latin typeface="MJXc-TeX-math-I"/>
              </a:rPr>
              <a:t>θ</a:t>
            </a:r>
            <a:r>
              <a:rPr lang="el-GR" b="0" i="0" dirty="0">
                <a:effectLst/>
                <a:latin typeface="MJXc-TeX-main-R"/>
              </a:rPr>
              <a:t>)</a:t>
            </a:r>
            <a:r>
              <a:rPr lang="en-US" altLang="zh-CN" b="0" i="0" dirty="0">
                <a:effectLst/>
                <a:latin typeface="-apple-system"/>
              </a:rPr>
              <a:t>.</a:t>
            </a:r>
            <a:r>
              <a:rPr lang="el-GR" b="0" i="0" dirty="0">
                <a:effectLst/>
                <a:latin typeface="-apple-system"/>
              </a:rPr>
              <a:t> </a:t>
            </a:r>
            <a:r>
              <a:rPr lang="en-GB" b="0" i="0" dirty="0">
                <a:effectLst/>
                <a:latin typeface="-apple-system"/>
              </a:rPr>
              <a:t>This means that there will never be "nasty surprises" if we move slowly enough through the space of </a:t>
            </a:r>
            <a:r>
              <a:rPr lang="el-GR" b="0" i="0" dirty="0">
                <a:effectLst/>
                <a:latin typeface="MJXc-TeX-math-I"/>
              </a:rPr>
              <a:t>θ</a:t>
            </a:r>
            <a:r>
              <a:rPr lang="el-GR" b="0" i="0" dirty="0">
                <a:effectLst/>
                <a:latin typeface="-apple-system"/>
              </a:rPr>
              <a:t>; </a:t>
            </a:r>
            <a:r>
              <a:rPr lang="en-GB" b="0" i="0" dirty="0">
                <a:effectLst/>
                <a:latin typeface="-apple-system"/>
              </a:rPr>
              <a:t>no sudden jumps in value.</a:t>
            </a:r>
            <a:endParaRPr lang="en-US" dirty="0"/>
          </a:p>
        </p:txBody>
      </p:sp>
      <p:pic>
        <p:nvPicPr>
          <p:cNvPr id="9218" name="Picture 2">
            <a:extLst>
              <a:ext uri="{FF2B5EF4-FFF2-40B4-BE49-F238E27FC236}">
                <a16:creationId xmlns:a16="http://schemas.microsoft.com/office/drawing/2014/main" id="{1D41A0E4-F2CA-680B-944C-F47D35EA9A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3172" y="3341151"/>
            <a:ext cx="6785811" cy="31667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50482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3E342F-D327-EC67-3A20-B4FE7E27798E}"/>
              </a:ext>
            </a:extLst>
          </p:cNvPr>
          <p:cNvSpPr>
            <a:spLocks noGrp="1"/>
          </p:cNvSpPr>
          <p:nvPr>
            <p:ph type="title"/>
          </p:nvPr>
        </p:nvSpPr>
        <p:spPr/>
        <p:txBody>
          <a:bodyPr/>
          <a:lstStyle/>
          <a:p>
            <a:r>
              <a:rPr lang="en-GB" b="1" i="0" dirty="0">
                <a:effectLst/>
                <a:latin typeface="-apple-system"/>
              </a:rPr>
              <a:t>Continuity</a:t>
            </a:r>
            <a:br>
              <a:rPr lang="en-GB" b="1" i="0" dirty="0">
                <a:effectLst/>
                <a:latin typeface="-apple-system"/>
              </a:rPr>
            </a:br>
            <a:endParaRPr lang="en-US" dirty="0"/>
          </a:p>
        </p:txBody>
      </p:sp>
      <p:sp>
        <p:nvSpPr>
          <p:cNvPr id="3" name="Content Placeholder 2">
            <a:extLst>
              <a:ext uri="{FF2B5EF4-FFF2-40B4-BE49-F238E27FC236}">
                <a16:creationId xmlns:a16="http://schemas.microsoft.com/office/drawing/2014/main" id="{CD18F277-C1D2-9A8C-CC76-5333DDA48009}"/>
              </a:ext>
            </a:extLst>
          </p:cNvPr>
          <p:cNvSpPr>
            <a:spLocks noGrp="1"/>
          </p:cNvSpPr>
          <p:nvPr>
            <p:ph sz="quarter" idx="13"/>
          </p:nvPr>
        </p:nvSpPr>
        <p:spPr/>
        <p:txBody>
          <a:bodyPr/>
          <a:lstStyle/>
          <a:p>
            <a:pPr algn="l"/>
            <a:r>
              <a:rPr lang="en-GB" b="0" i="0" dirty="0">
                <a:effectLst/>
                <a:latin typeface="-apple-system"/>
              </a:rPr>
              <a:t>If a function is discontinuous, local search methods are </a:t>
            </a:r>
            <a:r>
              <a:rPr lang="en-GB" b="1" i="0" dirty="0">
                <a:effectLst/>
                <a:latin typeface="-apple-system"/>
              </a:rPr>
              <a:t>not guaranteed</a:t>
            </a:r>
            <a:r>
              <a:rPr lang="en-GB" b="0" i="0" dirty="0">
                <a:effectLst/>
                <a:latin typeface="-apple-system"/>
              </a:rPr>
              <a:t> to converge to a solution. </a:t>
            </a:r>
          </a:p>
          <a:p>
            <a:pPr algn="l"/>
            <a:r>
              <a:rPr lang="en-GB" b="0" i="0" dirty="0">
                <a:effectLst/>
                <a:latin typeface="-apple-system"/>
              </a:rPr>
              <a:t>Optimisation for discontinuous objective functions is typically much </a:t>
            </a:r>
            <a:r>
              <a:rPr lang="en-GB" b="1" i="0" dirty="0">
                <a:effectLst/>
                <a:latin typeface="-apple-system"/>
              </a:rPr>
              <a:t>harder</a:t>
            </a:r>
            <a:r>
              <a:rPr lang="en-GB" b="0" i="0" dirty="0">
                <a:effectLst/>
                <a:latin typeface="-apple-system"/>
              </a:rPr>
              <a:t> than for continuous functions. This is because there could be arbitrary changes in the objective function for any adjustment to the parameters.</a:t>
            </a:r>
          </a:p>
          <a:p>
            <a:pPr marL="0" indent="0">
              <a:buNone/>
            </a:pPr>
            <a:br>
              <a:rPr lang="en-GB" dirty="0"/>
            </a:br>
            <a:endParaRPr lang="en-US" dirty="0"/>
          </a:p>
        </p:txBody>
      </p:sp>
      <p:pic>
        <p:nvPicPr>
          <p:cNvPr id="10242" name="Picture 2">
            <a:extLst>
              <a:ext uri="{FF2B5EF4-FFF2-40B4-BE49-F238E27FC236}">
                <a16:creationId xmlns:a16="http://schemas.microsoft.com/office/drawing/2014/main" id="{B3E89378-50D6-53A2-4092-A9A0824257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75067" y="3691785"/>
            <a:ext cx="6435177" cy="30030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30816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5354F9-0BAD-B79D-02C5-4EB7BA75EB4F}"/>
              </a:ext>
            </a:extLst>
          </p:cNvPr>
          <p:cNvSpPr>
            <a:spLocks noGrp="1"/>
          </p:cNvSpPr>
          <p:nvPr>
            <p:ph type="title"/>
          </p:nvPr>
        </p:nvSpPr>
        <p:spPr/>
        <p:txBody>
          <a:bodyPr>
            <a:normAutofit fontScale="90000"/>
          </a:bodyPr>
          <a:lstStyle/>
          <a:p>
            <a:r>
              <a:rPr lang="en-US" dirty="0"/>
              <a:t>Properties of the objective function: Local and global minima</a:t>
            </a:r>
            <a:br>
              <a:rPr lang="en-US" dirty="0"/>
            </a:br>
            <a:endParaRPr lang="en-US" dirty="0"/>
          </a:p>
        </p:txBody>
      </p:sp>
      <p:sp>
        <p:nvSpPr>
          <p:cNvPr id="3" name="Content Placeholder 2">
            <a:extLst>
              <a:ext uri="{FF2B5EF4-FFF2-40B4-BE49-F238E27FC236}">
                <a16:creationId xmlns:a16="http://schemas.microsoft.com/office/drawing/2014/main" id="{0BB60CB1-DDA3-36FF-6125-5E1A685E85E9}"/>
              </a:ext>
            </a:extLst>
          </p:cNvPr>
          <p:cNvSpPr>
            <a:spLocks noGrp="1"/>
          </p:cNvSpPr>
          <p:nvPr>
            <p:ph sz="quarter" idx="13"/>
          </p:nvPr>
        </p:nvSpPr>
        <p:spPr/>
        <p:txBody>
          <a:bodyPr>
            <a:normAutofit fontScale="92500" lnSpcReduction="20000"/>
          </a:bodyPr>
          <a:lstStyle/>
          <a:p>
            <a:r>
              <a:rPr lang="en-GB" b="1" i="0" dirty="0">
                <a:effectLst/>
                <a:latin typeface="-apple-system"/>
              </a:rPr>
              <a:t>Local Minima</a:t>
            </a:r>
            <a:r>
              <a:rPr lang="zh-CN" altLang="en-US" b="1" i="0" dirty="0">
                <a:effectLst/>
                <a:latin typeface="-apple-system"/>
              </a:rPr>
              <a:t> </a:t>
            </a:r>
            <a:r>
              <a:rPr lang="en-GB" b="0" i="0" dirty="0">
                <a:effectLst/>
                <a:latin typeface="-apple-system"/>
              </a:rPr>
              <a:t>is any point where the objective functions increases in every direction around that point (that parameter setting).</a:t>
            </a:r>
          </a:p>
          <a:p>
            <a:r>
              <a:rPr lang="en-US" altLang="zh-CN" b="1" i="0" dirty="0">
                <a:effectLst/>
                <a:latin typeface="-apple-system"/>
              </a:rPr>
              <a:t>Global</a:t>
            </a:r>
            <a:r>
              <a:rPr lang="en-GB" b="1" i="0" dirty="0">
                <a:effectLst/>
                <a:latin typeface="-apple-system"/>
              </a:rPr>
              <a:t> Minima</a:t>
            </a:r>
            <a:r>
              <a:rPr lang="zh-CN" altLang="en-US" b="1" i="0" dirty="0">
                <a:effectLst/>
                <a:latin typeface="-apple-system"/>
              </a:rPr>
              <a:t> </a:t>
            </a:r>
            <a:r>
              <a:rPr lang="en-GB" i="0" dirty="0">
                <a:effectLst/>
                <a:latin typeface="-apple-system"/>
              </a:rPr>
              <a:t>is the smallest overall value of a set, function, etc., over its entire range.</a:t>
            </a:r>
          </a:p>
          <a:p>
            <a:endParaRPr lang="en-GB" dirty="0">
              <a:latin typeface="-apple-system"/>
            </a:endParaRPr>
          </a:p>
          <a:p>
            <a:endParaRPr lang="en-GB" i="0" dirty="0">
              <a:effectLst/>
              <a:latin typeface="-apple-system"/>
            </a:endParaRPr>
          </a:p>
          <a:p>
            <a:endParaRPr lang="en-GB" dirty="0">
              <a:latin typeface="-apple-system"/>
            </a:endParaRPr>
          </a:p>
          <a:p>
            <a:endParaRPr lang="en-GB" i="0" dirty="0">
              <a:effectLst/>
              <a:latin typeface="-apple-system"/>
            </a:endParaRPr>
          </a:p>
          <a:p>
            <a:endParaRPr lang="en-GB" dirty="0">
              <a:latin typeface="-apple-system"/>
            </a:endParaRPr>
          </a:p>
          <a:p>
            <a:endParaRPr lang="en-GB" i="0" dirty="0">
              <a:effectLst/>
              <a:latin typeface="-apple-system"/>
            </a:endParaRPr>
          </a:p>
          <a:p>
            <a:endParaRPr lang="en-GB" i="0" dirty="0">
              <a:effectLst/>
              <a:latin typeface="-apple-system"/>
            </a:endParaRPr>
          </a:p>
          <a:p>
            <a:r>
              <a:rPr lang="en-US" altLang="zh-CN" b="1" dirty="0">
                <a:latin typeface="-apple-system"/>
              </a:rPr>
              <a:t>I</a:t>
            </a:r>
            <a:r>
              <a:rPr lang="en-GB" b="1" i="0" dirty="0" err="1">
                <a:effectLst/>
                <a:latin typeface="-apple-system"/>
              </a:rPr>
              <a:t>teration</a:t>
            </a:r>
            <a:r>
              <a:rPr lang="zh-CN" altLang="en-US" b="1" i="0" dirty="0">
                <a:effectLst/>
                <a:latin typeface="-apple-system"/>
              </a:rPr>
              <a:t> </a:t>
            </a:r>
            <a:r>
              <a:rPr lang="en-US" altLang="zh-CN" b="1" dirty="0" err="1">
                <a:latin typeface="-apple-system"/>
              </a:rPr>
              <a:t>optimisation</a:t>
            </a:r>
            <a:r>
              <a:rPr lang="en-GB" b="1" i="0" dirty="0">
                <a:effectLst/>
                <a:latin typeface="-apple-system"/>
              </a:rPr>
              <a:t> </a:t>
            </a:r>
            <a:r>
              <a:rPr lang="en-GB" b="0" i="0" dirty="0">
                <a:effectLst/>
                <a:latin typeface="-apple-system"/>
              </a:rPr>
              <a:t>may only minimize the objective function </a:t>
            </a:r>
            <a:r>
              <a:rPr lang="en-GB" b="0" i="1" dirty="0">
                <a:effectLst/>
                <a:latin typeface="-apple-system"/>
              </a:rPr>
              <a:t>locally</a:t>
            </a:r>
            <a:r>
              <a:rPr lang="en-GB" b="0" i="0" dirty="0">
                <a:effectLst/>
                <a:latin typeface="-apple-system"/>
              </a:rPr>
              <a:t>, rather than </a:t>
            </a:r>
            <a:r>
              <a:rPr lang="en-GB" b="0" i="1" dirty="0">
                <a:effectLst/>
                <a:latin typeface="-apple-system"/>
              </a:rPr>
              <a:t>globally</a:t>
            </a:r>
            <a:r>
              <a:rPr lang="en-GB" b="0" i="0" dirty="0">
                <a:effectLst/>
                <a:latin typeface="-apple-system"/>
              </a:rPr>
              <a:t>, as the gradient of the objective function’s solutions approaches or becomes zero</a:t>
            </a:r>
            <a:r>
              <a:rPr lang="zh-CN" altLang="en-US" b="0" i="0" dirty="0">
                <a:effectLst/>
                <a:latin typeface="-apple-system"/>
              </a:rPr>
              <a:t> </a:t>
            </a:r>
            <a:r>
              <a:rPr lang="en-US" altLang="zh-CN" b="0" i="0" dirty="0">
                <a:effectLst/>
                <a:latin typeface="-apple-system"/>
              </a:rPr>
              <a:t>(</a:t>
            </a:r>
            <a:r>
              <a:rPr lang="en-GB" b="0" i="0" dirty="0">
                <a:effectLst/>
                <a:latin typeface="-apple-system"/>
              </a:rPr>
              <a:t>vanish</a:t>
            </a:r>
            <a:r>
              <a:rPr lang="en-US" altLang="zh-CN" b="0" i="0" dirty="0">
                <a:effectLst/>
                <a:latin typeface="-apple-system"/>
              </a:rPr>
              <a:t>).</a:t>
            </a:r>
            <a:r>
              <a:rPr lang="zh-CN" altLang="en-US" b="0" i="0" dirty="0">
                <a:effectLst/>
                <a:latin typeface="-apple-system"/>
              </a:rPr>
              <a:t> </a:t>
            </a:r>
            <a:r>
              <a:rPr lang="en-US" altLang="zh-CN" b="0" i="0" dirty="0">
                <a:effectLst/>
                <a:latin typeface="-apple-system"/>
              </a:rPr>
              <a:t>(will</a:t>
            </a:r>
            <a:r>
              <a:rPr lang="zh-CN" altLang="en-US" b="0" i="0" dirty="0">
                <a:effectLst/>
                <a:latin typeface="-apple-system"/>
              </a:rPr>
              <a:t> </a:t>
            </a:r>
            <a:r>
              <a:rPr lang="en-US" altLang="zh-CN" b="0" i="0" dirty="0">
                <a:effectLst/>
                <a:latin typeface="-apple-system"/>
              </a:rPr>
              <a:t>be</a:t>
            </a:r>
            <a:r>
              <a:rPr lang="zh-CN" altLang="en-US" b="0" i="0" dirty="0">
                <a:effectLst/>
                <a:latin typeface="-apple-system"/>
              </a:rPr>
              <a:t> </a:t>
            </a:r>
            <a:r>
              <a:rPr lang="en-US" altLang="zh-CN" b="0" i="0" dirty="0">
                <a:effectLst/>
                <a:latin typeface="-apple-system"/>
              </a:rPr>
              <a:t>covered</a:t>
            </a:r>
            <a:r>
              <a:rPr lang="zh-CN" altLang="en-US" b="0" i="0" dirty="0">
                <a:effectLst/>
                <a:latin typeface="-apple-system"/>
              </a:rPr>
              <a:t> </a:t>
            </a:r>
            <a:r>
              <a:rPr lang="en-US" altLang="zh-CN" b="0" i="0" dirty="0">
                <a:effectLst/>
                <a:latin typeface="-apple-system"/>
              </a:rPr>
              <a:t>later)</a:t>
            </a:r>
            <a:endParaRPr lang="en-GB" i="0" dirty="0">
              <a:effectLst/>
              <a:latin typeface="-apple-system"/>
            </a:endParaRPr>
          </a:p>
          <a:p>
            <a:endParaRPr lang="en-GB" b="1" i="0" dirty="0">
              <a:effectLst/>
              <a:latin typeface="-apple-system"/>
            </a:endParaRPr>
          </a:p>
          <a:p>
            <a:endParaRPr lang="en-US" dirty="0">
              <a:latin typeface="-apple-system"/>
            </a:endParaRPr>
          </a:p>
        </p:txBody>
      </p:sp>
      <p:pic>
        <p:nvPicPr>
          <p:cNvPr id="5" name="Picture 4">
            <a:extLst>
              <a:ext uri="{FF2B5EF4-FFF2-40B4-BE49-F238E27FC236}">
                <a16:creationId xmlns:a16="http://schemas.microsoft.com/office/drawing/2014/main" id="{3CE0F2DD-8F33-3AE7-ADF6-916822A92E2E}"/>
              </a:ext>
            </a:extLst>
          </p:cNvPr>
          <p:cNvPicPr>
            <a:picLocks noChangeAspect="1"/>
          </p:cNvPicPr>
          <p:nvPr/>
        </p:nvPicPr>
        <p:blipFill>
          <a:blip r:embed="rId2"/>
          <a:stretch>
            <a:fillRect/>
          </a:stretch>
        </p:blipFill>
        <p:spPr>
          <a:xfrm>
            <a:off x="4032393" y="2611621"/>
            <a:ext cx="3482188" cy="2502316"/>
          </a:xfrm>
          <a:prstGeom prst="rect">
            <a:avLst/>
          </a:prstGeom>
        </p:spPr>
      </p:pic>
    </p:spTree>
    <p:extLst>
      <p:ext uri="{BB962C8B-B14F-4D97-AF65-F5344CB8AC3E}">
        <p14:creationId xmlns:p14="http://schemas.microsoft.com/office/powerpoint/2010/main" val="39429368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5354F9-0BAD-B79D-02C5-4EB7BA75EB4F}"/>
              </a:ext>
            </a:extLst>
          </p:cNvPr>
          <p:cNvSpPr>
            <a:spLocks noGrp="1"/>
          </p:cNvSpPr>
          <p:nvPr>
            <p:ph type="title"/>
          </p:nvPr>
        </p:nvSpPr>
        <p:spPr/>
        <p:txBody>
          <a:bodyPr>
            <a:normAutofit/>
          </a:bodyPr>
          <a:lstStyle/>
          <a:p>
            <a:r>
              <a:rPr lang="en-US" dirty="0"/>
              <a:t>Properties of the objective function: Saddle points</a:t>
            </a:r>
            <a:br>
              <a:rPr lang="en-US" dirty="0"/>
            </a:br>
            <a:endParaRPr lang="en-US" dirty="0"/>
          </a:p>
        </p:txBody>
      </p:sp>
      <p:sp>
        <p:nvSpPr>
          <p:cNvPr id="3" name="Content Placeholder 2">
            <a:extLst>
              <a:ext uri="{FF2B5EF4-FFF2-40B4-BE49-F238E27FC236}">
                <a16:creationId xmlns:a16="http://schemas.microsoft.com/office/drawing/2014/main" id="{0BB60CB1-DDA3-36FF-6125-5E1A685E85E9}"/>
              </a:ext>
            </a:extLst>
          </p:cNvPr>
          <p:cNvSpPr>
            <a:spLocks noGrp="1"/>
          </p:cNvSpPr>
          <p:nvPr>
            <p:ph sz="quarter" idx="13"/>
          </p:nvPr>
        </p:nvSpPr>
        <p:spPr/>
        <p:txBody>
          <a:bodyPr/>
          <a:lstStyle/>
          <a:p>
            <a:r>
              <a:rPr lang="en-GB" b="0" i="0" dirty="0">
                <a:effectLst/>
                <a:latin typeface="Roboto" panose="02000000000000000000" pitchFamily="2" charset="0"/>
              </a:rPr>
              <a:t>Besides </a:t>
            </a:r>
            <a:r>
              <a:rPr lang="en-GB" b="0" i="1" dirty="0">
                <a:effectLst/>
                <a:latin typeface="Roboto" panose="02000000000000000000" pitchFamily="2" charset="0"/>
              </a:rPr>
              <a:t>local minima</a:t>
            </a:r>
            <a:r>
              <a:rPr lang="en-GB" b="0" i="0" dirty="0">
                <a:effectLst/>
                <a:latin typeface="Roboto" panose="02000000000000000000" pitchFamily="2" charset="0"/>
              </a:rPr>
              <a:t>, </a:t>
            </a:r>
            <a:r>
              <a:rPr lang="en-GB" b="1" i="0" dirty="0">
                <a:effectLst/>
                <a:latin typeface="Roboto" panose="02000000000000000000" pitchFamily="2" charset="0"/>
              </a:rPr>
              <a:t>saddle points</a:t>
            </a:r>
            <a:r>
              <a:rPr lang="en-GB" b="0" i="0" dirty="0">
                <a:effectLst/>
                <a:latin typeface="Roboto" panose="02000000000000000000" pitchFamily="2" charset="0"/>
              </a:rPr>
              <a:t> are another reason for gradients to vanish.</a:t>
            </a:r>
            <a:endParaRPr lang="en-US" dirty="0"/>
          </a:p>
          <a:p>
            <a:r>
              <a:rPr lang="en-GB" b="0" i="0" dirty="0">
                <a:effectLst/>
                <a:latin typeface="Roboto" panose="02000000000000000000" pitchFamily="2" charset="0"/>
              </a:rPr>
              <a:t>A </a:t>
            </a:r>
            <a:r>
              <a:rPr lang="en-GB" b="1" i="1" dirty="0">
                <a:effectLst/>
                <a:latin typeface="Roboto" panose="02000000000000000000" pitchFamily="2" charset="0"/>
              </a:rPr>
              <a:t>saddle point</a:t>
            </a:r>
            <a:r>
              <a:rPr lang="en-GB" b="0" i="0" dirty="0">
                <a:effectLst/>
                <a:latin typeface="Roboto" panose="02000000000000000000" pitchFamily="2" charset="0"/>
              </a:rPr>
              <a:t> is any location where all gradients of a function vanish but which is neither a global nor a local minimum. </a:t>
            </a:r>
          </a:p>
          <a:p>
            <a:endParaRPr lang="en-GB" dirty="0">
              <a:latin typeface="Roboto" panose="02000000000000000000" pitchFamily="2" charset="0"/>
            </a:endParaRPr>
          </a:p>
          <a:p>
            <a:endParaRPr lang="en-GB" dirty="0">
              <a:latin typeface="Roboto" panose="02000000000000000000" pitchFamily="2" charset="0"/>
            </a:endParaRPr>
          </a:p>
          <a:p>
            <a:endParaRPr lang="en-GB" dirty="0">
              <a:latin typeface="Roboto" panose="02000000000000000000" pitchFamily="2" charset="0"/>
            </a:endParaRPr>
          </a:p>
          <a:p>
            <a:endParaRPr lang="en-GB" dirty="0">
              <a:latin typeface="Roboto" panose="02000000000000000000" pitchFamily="2" charset="0"/>
            </a:endParaRPr>
          </a:p>
          <a:p>
            <a:endParaRPr lang="en-GB" dirty="0">
              <a:latin typeface="Roboto" panose="02000000000000000000" pitchFamily="2" charset="0"/>
            </a:endParaRPr>
          </a:p>
          <a:p>
            <a:endParaRPr lang="en-GB" dirty="0">
              <a:latin typeface="Roboto" panose="02000000000000000000" pitchFamily="2" charset="0"/>
            </a:endParaRPr>
          </a:p>
          <a:p>
            <a:endParaRPr lang="en-GB" dirty="0">
              <a:latin typeface="Roboto" panose="02000000000000000000" pitchFamily="2" charset="0"/>
            </a:endParaRPr>
          </a:p>
        </p:txBody>
      </p:sp>
      <p:pic>
        <p:nvPicPr>
          <p:cNvPr id="4" name="Picture 3">
            <a:extLst>
              <a:ext uri="{FF2B5EF4-FFF2-40B4-BE49-F238E27FC236}">
                <a16:creationId xmlns:a16="http://schemas.microsoft.com/office/drawing/2014/main" id="{336EB8C2-8F93-54CF-9046-4052FCCD6EFF}"/>
              </a:ext>
            </a:extLst>
          </p:cNvPr>
          <p:cNvPicPr>
            <a:picLocks noChangeAspect="1"/>
          </p:cNvPicPr>
          <p:nvPr/>
        </p:nvPicPr>
        <p:blipFill>
          <a:blip r:embed="rId2"/>
          <a:stretch>
            <a:fillRect/>
          </a:stretch>
        </p:blipFill>
        <p:spPr>
          <a:xfrm>
            <a:off x="6660244" y="3525252"/>
            <a:ext cx="3350031" cy="2478722"/>
          </a:xfrm>
          <a:prstGeom prst="rect">
            <a:avLst/>
          </a:prstGeom>
        </p:spPr>
      </p:pic>
      <p:pic>
        <p:nvPicPr>
          <p:cNvPr id="6" name="Picture 5">
            <a:extLst>
              <a:ext uri="{FF2B5EF4-FFF2-40B4-BE49-F238E27FC236}">
                <a16:creationId xmlns:a16="http://schemas.microsoft.com/office/drawing/2014/main" id="{370D7744-3531-D56F-B73C-3B5D0A20353F}"/>
              </a:ext>
            </a:extLst>
          </p:cNvPr>
          <p:cNvPicPr>
            <a:picLocks noChangeAspect="1"/>
          </p:cNvPicPr>
          <p:nvPr/>
        </p:nvPicPr>
        <p:blipFill>
          <a:blip r:embed="rId3"/>
          <a:stretch>
            <a:fillRect/>
          </a:stretch>
        </p:blipFill>
        <p:spPr>
          <a:xfrm>
            <a:off x="1502323" y="3501658"/>
            <a:ext cx="3482188" cy="2502316"/>
          </a:xfrm>
          <a:prstGeom prst="rect">
            <a:avLst/>
          </a:prstGeom>
        </p:spPr>
      </p:pic>
    </p:spTree>
    <p:extLst>
      <p:ext uri="{BB962C8B-B14F-4D97-AF65-F5344CB8AC3E}">
        <p14:creationId xmlns:p14="http://schemas.microsoft.com/office/powerpoint/2010/main" val="367025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5354F9-0BAD-B79D-02C5-4EB7BA75EB4F}"/>
              </a:ext>
            </a:extLst>
          </p:cNvPr>
          <p:cNvSpPr>
            <a:spLocks noGrp="1"/>
          </p:cNvSpPr>
          <p:nvPr>
            <p:ph type="title"/>
          </p:nvPr>
        </p:nvSpPr>
        <p:spPr/>
        <p:txBody>
          <a:bodyPr>
            <a:normAutofit/>
          </a:bodyPr>
          <a:lstStyle/>
          <a:p>
            <a:r>
              <a:rPr lang="en-US" dirty="0"/>
              <a:t>Properties of the objective function: Convexity</a:t>
            </a:r>
            <a:br>
              <a:rPr lang="en-US" dirty="0"/>
            </a:br>
            <a:endParaRPr lang="en-US" dirty="0"/>
          </a:p>
        </p:txBody>
      </p:sp>
      <p:sp>
        <p:nvSpPr>
          <p:cNvPr id="3" name="Content Placeholder 2">
            <a:extLst>
              <a:ext uri="{FF2B5EF4-FFF2-40B4-BE49-F238E27FC236}">
                <a16:creationId xmlns:a16="http://schemas.microsoft.com/office/drawing/2014/main" id="{0BB60CB1-DDA3-36FF-6125-5E1A685E85E9}"/>
              </a:ext>
            </a:extLst>
          </p:cNvPr>
          <p:cNvSpPr>
            <a:spLocks noGrp="1"/>
          </p:cNvSpPr>
          <p:nvPr>
            <p:ph sz="quarter" idx="13"/>
          </p:nvPr>
        </p:nvSpPr>
        <p:spPr/>
        <p:txBody>
          <a:bodyPr/>
          <a:lstStyle/>
          <a:p>
            <a:pPr algn="l"/>
            <a:r>
              <a:rPr lang="en-GB" b="1" i="0" dirty="0">
                <a:effectLst/>
                <a:latin typeface="-apple-system"/>
              </a:rPr>
              <a:t>Convexity</a:t>
            </a:r>
            <a:r>
              <a:rPr lang="en-GB" b="0" i="0" dirty="0">
                <a:effectLst/>
                <a:latin typeface="-apple-system"/>
              </a:rPr>
              <a:t> implies that finding any </a:t>
            </a:r>
            <a:r>
              <a:rPr lang="en-GB" b="1" i="0" dirty="0">
                <a:effectLst/>
                <a:latin typeface="-apple-system"/>
              </a:rPr>
              <a:t>minimum</a:t>
            </a:r>
            <a:r>
              <a:rPr lang="en-GB" b="0" i="0" dirty="0">
                <a:effectLst/>
                <a:latin typeface="-apple-system"/>
              </a:rPr>
              <a:t> is equivalent to finding the </a:t>
            </a:r>
            <a:r>
              <a:rPr lang="en-GB" b="1" i="0" dirty="0">
                <a:effectLst/>
                <a:latin typeface="-apple-system"/>
              </a:rPr>
              <a:t>global</a:t>
            </a:r>
            <a:r>
              <a:rPr lang="en-GB" b="0" i="0" dirty="0">
                <a:effectLst/>
                <a:latin typeface="-apple-system"/>
              </a:rPr>
              <a:t> minimum -- the guaranteed best possible solution. </a:t>
            </a:r>
          </a:p>
          <a:p>
            <a:pPr algn="l"/>
            <a:r>
              <a:rPr lang="en-GB" b="0" i="0" dirty="0">
                <a:effectLst/>
                <a:latin typeface="-apple-system"/>
              </a:rPr>
              <a:t>In a convex problem, if we find a minimum, we can stop searching. If we can show there </a:t>
            </a:r>
            <a:r>
              <a:rPr lang="en-GB" b="0" i="1" dirty="0">
                <a:effectLst/>
                <a:latin typeface="-apple-system"/>
              </a:rPr>
              <a:t>is no minimum</a:t>
            </a:r>
            <a:r>
              <a:rPr lang="en-GB" b="0" i="0" dirty="0">
                <a:effectLst/>
                <a:latin typeface="-apple-system"/>
              </a:rPr>
              <a:t>, we can also stop searching.</a:t>
            </a:r>
          </a:p>
          <a:p>
            <a:pPr marL="0" indent="0">
              <a:buNone/>
            </a:pPr>
            <a:endParaRPr lang="en-GB" dirty="0">
              <a:latin typeface="Roboto" panose="02000000000000000000" pitchFamily="2" charset="0"/>
            </a:endParaRPr>
          </a:p>
        </p:txBody>
      </p:sp>
      <p:pic>
        <p:nvPicPr>
          <p:cNvPr id="4098" name="Picture 2">
            <a:extLst>
              <a:ext uri="{FF2B5EF4-FFF2-40B4-BE49-F238E27FC236}">
                <a16:creationId xmlns:a16="http://schemas.microsoft.com/office/drawing/2014/main" id="{17B6DCFE-6B54-70A4-0F0A-877C595244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2758" y="3114269"/>
            <a:ext cx="7716253" cy="36009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55650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5354F9-0BAD-B79D-02C5-4EB7BA75EB4F}"/>
              </a:ext>
            </a:extLst>
          </p:cNvPr>
          <p:cNvSpPr>
            <a:spLocks noGrp="1"/>
          </p:cNvSpPr>
          <p:nvPr>
            <p:ph type="title"/>
          </p:nvPr>
        </p:nvSpPr>
        <p:spPr/>
        <p:txBody>
          <a:bodyPr>
            <a:normAutofit/>
          </a:bodyPr>
          <a:lstStyle/>
          <a:p>
            <a:r>
              <a:rPr lang="en-US" dirty="0"/>
              <a:t>Properties of the objective function: Convexity</a:t>
            </a:r>
            <a:br>
              <a:rPr lang="en-US" dirty="0"/>
            </a:br>
            <a:endParaRPr lang="en-US" dirty="0"/>
          </a:p>
        </p:txBody>
      </p:sp>
      <p:sp>
        <p:nvSpPr>
          <p:cNvPr id="3" name="Content Placeholder 2">
            <a:extLst>
              <a:ext uri="{FF2B5EF4-FFF2-40B4-BE49-F238E27FC236}">
                <a16:creationId xmlns:a16="http://schemas.microsoft.com/office/drawing/2014/main" id="{0BB60CB1-DDA3-36FF-6125-5E1A685E85E9}"/>
              </a:ext>
            </a:extLst>
          </p:cNvPr>
          <p:cNvSpPr>
            <a:spLocks noGrp="1"/>
          </p:cNvSpPr>
          <p:nvPr>
            <p:ph sz="quarter" idx="13"/>
          </p:nvPr>
        </p:nvSpPr>
        <p:spPr/>
        <p:txBody>
          <a:bodyPr/>
          <a:lstStyle/>
          <a:p>
            <a:pPr algn="l"/>
            <a:r>
              <a:rPr lang="en-GB" b="1" i="0" dirty="0">
                <a:effectLst/>
                <a:latin typeface="-apple-system"/>
              </a:rPr>
              <a:t>Convexity</a:t>
            </a:r>
            <a:r>
              <a:rPr lang="en-GB" b="0" i="0" dirty="0">
                <a:effectLst/>
                <a:latin typeface="-apple-system"/>
              </a:rPr>
              <a:t> implies that finding any </a:t>
            </a:r>
            <a:r>
              <a:rPr lang="en-GB" b="1" i="0" dirty="0">
                <a:effectLst/>
                <a:latin typeface="-apple-system"/>
              </a:rPr>
              <a:t>minimum</a:t>
            </a:r>
            <a:r>
              <a:rPr lang="en-GB" b="0" i="0" dirty="0">
                <a:effectLst/>
                <a:latin typeface="-apple-system"/>
              </a:rPr>
              <a:t> is equivalent to finding the </a:t>
            </a:r>
            <a:r>
              <a:rPr lang="en-GB" b="1" i="0" dirty="0">
                <a:effectLst/>
                <a:latin typeface="-apple-system"/>
              </a:rPr>
              <a:t>global</a:t>
            </a:r>
            <a:r>
              <a:rPr lang="en-GB" b="0" i="0" dirty="0">
                <a:effectLst/>
                <a:latin typeface="-apple-system"/>
              </a:rPr>
              <a:t> minimum -- the guaranteed best possible solution. </a:t>
            </a:r>
          </a:p>
          <a:p>
            <a:pPr algn="l"/>
            <a:r>
              <a:rPr lang="en-GB" b="0" i="0" dirty="0">
                <a:effectLst/>
                <a:latin typeface="-apple-system"/>
              </a:rPr>
              <a:t>In a convex problem, if we find a minimum, we can stop searching. If we can show there </a:t>
            </a:r>
            <a:r>
              <a:rPr lang="en-GB" b="0" i="1" dirty="0">
                <a:effectLst/>
                <a:latin typeface="-apple-system"/>
              </a:rPr>
              <a:t>is no minimum</a:t>
            </a:r>
            <a:r>
              <a:rPr lang="en-GB" b="0" i="0" dirty="0">
                <a:effectLst/>
                <a:latin typeface="-apple-system"/>
              </a:rPr>
              <a:t>, we can also stop searching.</a:t>
            </a:r>
          </a:p>
          <a:p>
            <a:pPr marL="0" indent="0">
              <a:buNone/>
            </a:pPr>
            <a:endParaRPr lang="en-GB" dirty="0">
              <a:latin typeface="Roboto" panose="02000000000000000000" pitchFamily="2" charset="0"/>
            </a:endParaRPr>
          </a:p>
        </p:txBody>
      </p:sp>
      <p:pic>
        <p:nvPicPr>
          <p:cNvPr id="5122" name="Picture 2">
            <a:extLst>
              <a:ext uri="{FF2B5EF4-FFF2-40B4-BE49-F238E27FC236}">
                <a16:creationId xmlns:a16="http://schemas.microsoft.com/office/drawing/2014/main" id="{8BD3C48C-0022-DEFF-2159-92D90C82CF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55060" y="3243314"/>
            <a:ext cx="6847687" cy="3195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42937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87F204-F39F-8627-EC8D-CDA3FC6AA900}"/>
            </a:ext>
          </a:extLst>
        </p:cNvPr>
        <p:cNvGrpSpPr/>
        <p:nvPr/>
      </p:nvGrpSpPr>
      <p:grpSpPr>
        <a:xfrm>
          <a:off x="0" y="0"/>
          <a:ext cx="0" cy="0"/>
          <a:chOff x="0" y="0"/>
          <a:chExt cx="0" cy="0"/>
        </a:xfrm>
      </p:grpSpPr>
      <p:pic>
        <p:nvPicPr>
          <p:cNvPr id="10" name="Online Media 9" descr="Control Voltage Processor | Multi-Envelope Control">
            <a:hlinkClick r:id="" action="ppaction://media"/>
            <a:extLst>
              <a:ext uri="{FF2B5EF4-FFF2-40B4-BE49-F238E27FC236}">
                <a16:creationId xmlns:a16="http://schemas.microsoft.com/office/drawing/2014/main" id="{7A18FA42-E22D-216C-D7FA-499B7C18FBAF}"/>
              </a:ext>
            </a:extLst>
          </p:cNvPr>
          <p:cNvPicPr>
            <a:picLocks noRot="1" noChangeAspect="1"/>
          </p:cNvPicPr>
          <p:nvPr>
            <a:videoFile r:link="rId1"/>
          </p:nvPr>
        </p:nvPicPr>
        <p:blipFill>
          <a:blip r:embed="rId4"/>
          <a:stretch>
            <a:fillRect/>
          </a:stretch>
        </p:blipFill>
        <p:spPr>
          <a:xfrm>
            <a:off x="215622" y="1627188"/>
            <a:ext cx="7456944" cy="4213173"/>
          </a:xfrm>
          <a:prstGeom prst="rect">
            <a:avLst/>
          </a:prstGeom>
        </p:spPr>
      </p:pic>
      <p:sp>
        <p:nvSpPr>
          <p:cNvPr id="2" name="Title 1">
            <a:extLst>
              <a:ext uri="{FF2B5EF4-FFF2-40B4-BE49-F238E27FC236}">
                <a16:creationId xmlns:a16="http://schemas.microsoft.com/office/drawing/2014/main" id="{B3BEFF52-1492-5792-2E08-AA4C16C53FAD}"/>
              </a:ext>
            </a:extLst>
          </p:cNvPr>
          <p:cNvSpPr>
            <a:spLocks noGrp="1"/>
          </p:cNvSpPr>
          <p:nvPr>
            <p:ph type="title"/>
          </p:nvPr>
        </p:nvSpPr>
        <p:spPr/>
        <p:txBody>
          <a:bodyPr/>
          <a:lstStyle/>
          <a:p>
            <a:r>
              <a:rPr lang="en-US" dirty="0"/>
              <a:t>What is </a:t>
            </a:r>
            <a:r>
              <a:rPr lang="en-US" dirty="0" err="1"/>
              <a:t>optimisation</a:t>
            </a:r>
            <a:r>
              <a:rPr lang="en-US" dirty="0"/>
              <a:t>?</a:t>
            </a:r>
          </a:p>
        </p:txBody>
      </p:sp>
      <p:pic>
        <p:nvPicPr>
          <p:cNvPr id="6" name="Picture 5">
            <a:extLst>
              <a:ext uri="{FF2B5EF4-FFF2-40B4-BE49-F238E27FC236}">
                <a16:creationId xmlns:a16="http://schemas.microsoft.com/office/drawing/2014/main" id="{69D2FF9A-E2E7-3069-AB92-E693F9A18F14}"/>
              </a:ext>
            </a:extLst>
          </p:cNvPr>
          <p:cNvPicPr>
            <a:picLocks noChangeAspect="1"/>
          </p:cNvPicPr>
          <p:nvPr/>
        </p:nvPicPr>
        <p:blipFill>
          <a:blip r:embed="rId5"/>
          <a:stretch>
            <a:fillRect/>
          </a:stretch>
        </p:blipFill>
        <p:spPr>
          <a:xfrm>
            <a:off x="7639012" y="2110509"/>
            <a:ext cx="4121187" cy="2890982"/>
          </a:xfrm>
          <a:prstGeom prst="rect">
            <a:avLst/>
          </a:prstGeom>
        </p:spPr>
      </p:pic>
      <p:sp>
        <p:nvSpPr>
          <p:cNvPr id="8" name="TextBox 7">
            <a:extLst>
              <a:ext uri="{FF2B5EF4-FFF2-40B4-BE49-F238E27FC236}">
                <a16:creationId xmlns:a16="http://schemas.microsoft.com/office/drawing/2014/main" id="{ACBFF93A-766E-CD55-0E78-FD5698041D26}"/>
              </a:ext>
            </a:extLst>
          </p:cNvPr>
          <p:cNvSpPr txBox="1"/>
          <p:nvPr/>
        </p:nvSpPr>
        <p:spPr>
          <a:xfrm>
            <a:off x="7926223" y="5227935"/>
            <a:ext cx="3546764" cy="923330"/>
          </a:xfrm>
          <a:prstGeom prst="rect">
            <a:avLst/>
          </a:prstGeom>
          <a:noFill/>
        </p:spPr>
        <p:txBody>
          <a:bodyPr wrap="square">
            <a:spAutoFit/>
          </a:bodyPr>
          <a:lstStyle/>
          <a:p>
            <a:r>
              <a:rPr lang="en-GB" b="0" i="1" dirty="0">
                <a:solidFill>
                  <a:srgbClr val="000000"/>
                </a:solidFill>
                <a:effectLst/>
                <a:latin typeface="Helvetica Neue" panose="02000503000000020004" pitchFamily="2" charset="0"/>
              </a:rPr>
              <a:t>"Enticingly technical synthesizer 1, Control Voltage, Mississippi Street, Portland, Oregon, USA"</a:t>
            </a:r>
            <a:endParaRPr lang="en-US" dirty="0"/>
          </a:p>
        </p:txBody>
      </p:sp>
      <p:sp>
        <p:nvSpPr>
          <p:cNvPr id="5" name="TextBox 4">
            <a:extLst>
              <a:ext uri="{FF2B5EF4-FFF2-40B4-BE49-F238E27FC236}">
                <a16:creationId xmlns:a16="http://schemas.microsoft.com/office/drawing/2014/main" id="{D49BEED6-A74F-12A8-F96C-5990A85B6E2E}"/>
              </a:ext>
            </a:extLst>
          </p:cNvPr>
          <p:cNvSpPr txBox="1"/>
          <p:nvPr/>
        </p:nvSpPr>
        <p:spPr>
          <a:xfrm>
            <a:off x="7777316" y="1741177"/>
            <a:ext cx="6096000" cy="369332"/>
          </a:xfrm>
          <a:prstGeom prst="rect">
            <a:avLst/>
          </a:prstGeom>
          <a:noFill/>
        </p:spPr>
        <p:txBody>
          <a:bodyPr wrap="square">
            <a:spAutoFit/>
          </a:bodyPr>
          <a:lstStyle/>
          <a:p>
            <a:r>
              <a:rPr lang="en-US" altLang="zh-CN" b="0" i="0" dirty="0">
                <a:solidFill>
                  <a:srgbClr val="272727"/>
                </a:solidFill>
                <a:effectLst/>
                <a:latin typeface="Heebo" panose="020F0502020204030204" pitchFamily="34" charset="0"/>
              </a:rPr>
              <a:t>For</a:t>
            </a:r>
            <a:r>
              <a:rPr lang="zh-CN" altLang="en-US" b="0" i="0" dirty="0">
                <a:solidFill>
                  <a:srgbClr val="272727"/>
                </a:solidFill>
                <a:effectLst/>
                <a:latin typeface="Heebo" panose="020F0502020204030204" pitchFamily="34" charset="0"/>
              </a:rPr>
              <a:t> </a:t>
            </a:r>
            <a:r>
              <a:rPr lang="en-GB" b="0" i="0" dirty="0">
                <a:solidFill>
                  <a:srgbClr val="272727"/>
                </a:solidFill>
                <a:effectLst/>
                <a:latin typeface="Heebo" panose="020F0502020204030204" pitchFamily="34" charset="0"/>
              </a:rPr>
              <a:t>electronic music instrument needs</a:t>
            </a:r>
            <a:endParaRPr lang="en-US" dirty="0"/>
          </a:p>
        </p:txBody>
      </p:sp>
    </p:spTree>
    <p:extLst>
      <p:ext uri="{BB962C8B-B14F-4D97-AF65-F5344CB8AC3E}">
        <p14:creationId xmlns:p14="http://schemas.microsoft.com/office/powerpoint/2010/main" val="854651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0"/>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10"/>
                </p:tgtEl>
              </p:cMediaNode>
            </p:video>
            <p:seq concurrent="1" nextAc="seek">
              <p:cTn id="12" restart="whenNotActive" fill="hold" evtFilter="cancelBubble" nodeType="interactiveSeq">
                <p:stCondLst>
                  <p:cond evt="onClick" delay="0">
                    <p:tgtEl>
                      <p:spTgt spid="10"/>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40598E-77BE-80F9-19BA-A6B60A6B3368}"/>
              </a:ext>
            </a:extLst>
          </p:cNvPr>
          <p:cNvSpPr>
            <a:spLocks noGrp="1"/>
          </p:cNvSpPr>
          <p:nvPr>
            <p:ph type="title"/>
          </p:nvPr>
        </p:nvSpPr>
        <p:spPr/>
        <p:txBody>
          <a:bodyPr/>
          <a:lstStyle/>
          <a:p>
            <a:r>
              <a:rPr lang="en-GB" b="1" i="0" dirty="0">
                <a:effectLst/>
                <a:latin typeface="-apple-system"/>
              </a:rPr>
              <a:t>Convexity</a:t>
            </a:r>
            <a:endParaRPr lang="en-US" dirty="0"/>
          </a:p>
        </p:txBody>
      </p:sp>
      <p:sp>
        <p:nvSpPr>
          <p:cNvPr id="3" name="Content Placeholder 2">
            <a:extLst>
              <a:ext uri="{FF2B5EF4-FFF2-40B4-BE49-F238E27FC236}">
                <a16:creationId xmlns:a16="http://schemas.microsoft.com/office/drawing/2014/main" id="{4F6901FD-4F6E-4660-0C62-65199B5AD510}"/>
              </a:ext>
            </a:extLst>
          </p:cNvPr>
          <p:cNvSpPr>
            <a:spLocks noGrp="1"/>
          </p:cNvSpPr>
          <p:nvPr>
            <p:ph sz="quarter" idx="13"/>
          </p:nvPr>
        </p:nvSpPr>
        <p:spPr/>
        <p:txBody>
          <a:bodyPr/>
          <a:lstStyle/>
          <a:p>
            <a:pPr marL="0" indent="0">
              <a:buNone/>
            </a:pPr>
            <a:r>
              <a:rPr lang="en-GB" b="0" i="0" dirty="0">
                <a:solidFill>
                  <a:srgbClr val="2196F3"/>
                </a:solidFill>
                <a:effectLst/>
                <a:latin typeface="Roboto" panose="02000000000000000000" pitchFamily="2" charset="0"/>
              </a:rPr>
              <a:t>Convex Sets</a:t>
            </a:r>
          </a:p>
          <a:p>
            <a:pPr lvl="1"/>
            <a:r>
              <a:rPr lang="en-GB" b="0" i="0" dirty="0">
                <a:effectLst/>
                <a:latin typeface="Roboto" panose="02000000000000000000" pitchFamily="2" charset="0"/>
              </a:rPr>
              <a:t>Simply put, a set X in a vector space is </a:t>
            </a:r>
            <a:r>
              <a:rPr lang="en-GB" b="1" i="1" dirty="0">
                <a:effectLst/>
                <a:latin typeface="Roboto" panose="02000000000000000000" pitchFamily="2" charset="0"/>
              </a:rPr>
              <a:t>convex</a:t>
            </a:r>
            <a:r>
              <a:rPr lang="en-GB" b="0" i="0" dirty="0">
                <a:effectLst/>
                <a:latin typeface="Roboto" panose="02000000000000000000" pitchFamily="2" charset="0"/>
              </a:rPr>
              <a:t> if for </a:t>
            </a:r>
            <a:r>
              <a:rPr lang="en-US" altLang="zh-CN" b="1" i="0" dirty="0">
                <a:effectLst/>
                <a:latin typeface="Roboto" panose="02000000000000000000" pitchFamily="2" charset="0"/>
              </a:rPr>
              <a:t>ANY</a:t>
            </a:r>
            <a:r>
              <a:rPr lang="en-GB" b="0" i="0" dirty="0">
                <a:effectLst/>
                <a:latin typeface="Roboto" panose="02000000000000000000" pitchFamily="2" charset="0"/>
              </a:rPr>
              <a:t> </a:t>
            </a:r>
            <a:r>
              <a:rPr lang="en-GB" b="0" i="0" dirty="0" err="1">
                <a:effectLst/>
                <a:latin typeface="Roboto" panose="02000000000000000000" pitchFamily="2" charset="0"/>
              </a:rPr>
              <a:t>a,b∈X</a:t>
            </a:r>
            <a:r>
              <a:rPr lang="en-GB" b="0" i="0" dirty="0">
                <a:effectLst/>
                <a:latin typeface="Roboto" panose="02000000000000000000" pitchFamily="2" charset="0"/>
              </a:rPr>
              <a:t> the </a:t>
            </a:r>
            <a:r>
              <a:rPr lang="en-GB" b="1" i="0" dirty="0">
                <a:effectLst/>
                <a:latin typeface="Roboto" panose="02000000000000000000" pitchFamily="2" charset="0"/>
              </a:rPr>
              <a:t>line segment </a:t>
            </a:r>
            <a:r>
              <a:rPr lang="en-GB" b="0" i="0" dirty="0">
                <a:effectLst/>
                <a:latin typeface="Roboto" panose="02000000000000000000" pitchFamily="2" charset="0"/>
              </a:rPr>
              <a:t>connecting a and b is also in X. In mathematical terms this means that for all </a:t>
            </a:r>
            <a:r>
              <a:rPr lang="el-GR" b="0" i="0" dirty="0">
                <a:effectLst/>
                <a:latin typeface="Roboto" panose="02000000000000000000" pitchFamily="2" charset="0"/>
              </a:rPr>
              <a:t>λ∈[0,1] </a:t>
            </a:r>
            <a:r>
              <a:rPr lang="en-GB" b="0" i="0" dirty="0">
                <a:effectLst/>
                <a:latin typeface="Roboto" panose="02000000000000000000" pitchFamily="2" charset="0"/>
              </a:rPr>
              <a:t>we have</a:t>
            </a:r>
            <a:endParaRPr lang="en-US" dirty="0"/>
          </a:p>
        </p:txBody>
      </p:sp>
      <p:pic>
        <p:nvPicPr>
          <p:cNvPr id="4" name="Picture 3">
            <a:extLst>
              <a:ext uri="{FF2B5EF4-FFF2-40B4-BE49-F238E27FC236}">
                <a16:creationId xmlns:a16="http://schemas.microsoft.com/office/drawing/2014/main" id="{0E530FA6-C578-6E81-460B-6238423B4ECE}"/>
              </a:ext>
            </a:extLst>
          </p:cNvPr>
          <p:cNvPicPr>
            <a:picLocks noChangeAspect="1"/>
          </p:cNvPicPr>
          <p:nvPr/>
        </p:nvPicPr>
        <p:blipFill>
          <a:blip r:embed="rId2"/>
          <a:stretch>
            <a:fillRect/>
          </a:stretch>
        </p:blipFill>
        <p:spPr>
          <a:xfrm>
            <a:off x="2345394" y="3096605"/>
            <a:ext cx="7061200" cy="939800"/>
          </a:xfrm>
          <a:prstGeom prst="rect">
            <a:avLst/>
          </a:prstGeom>
        </p:spPr>
      </p:pic>
      <p:pic>
        <p:nvPicPr>
          <p:cNvPr id="6" name="Picture 5">
            <a:extLst>
              <a:ext uri="{FF2B5EF4-FFF2-40B4-BE49-F238E27FC236}">
                <a16:creationId xmlns:a16="http://schemas.microsoft.com/office/drawing/2014/main" id="{670CFC6D-749C-41B6-7060-883E40F3AE2A}"/>
              </a:ext>
            </a:extLst>
          </p:cNvPr>
          <p:cNvPicPr>
            <a:picLocks noChangeAspect="1"/>
          </p:cNvPicPr>
          <p:nvPr/>
        </p:nvPicPr>
        <p:blipFill>
          <a:blip r:embed="rId3"/>
          <a:stretch>
            <a:fillRect/>
          </a:stretch>
        </p:blipFill>
        <p:spPr>
          <a:xfrm>
            <a:off x="2074206" y="4091407"/>
            <a:ext cx="7772400" cy="2752148"/>
          </a:xfrm>
          <a:prstGeom prst="rect">
            <a:avLst/>
          </a:prstGeom>
        </p:spPr>
      </p:pic>
    </p:spTree>
    <p:extLst>
      <p:ext uri="{BB962C8B-B14F-4D97-AF65-F5344CB8AC3E}">
        <p14:creationId xmlns:p14="http://schemas.microsoft.com/office/powerpoint/2010/main" val="2442857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723B09-F16A-5B4B-818A-B2D6993D70FD}"/>
              </a:ext>
            </a:extLst>
          </p:cNvPr>
          <p:cNvSpPr>
            <a:spLocks noGrp="1"/>
          </p:cNvSpPr>
          <p:nvPr>
            <p:ph type="title"/>
          </p:nvPr>
        </p:nvSpPr>
        <p:spPr/>
        <p:txBody>
          <a:bodyPr/>
          <a:lstStyle/>
          <a:p>
            <a:r>
              <a:rPr lang="en-GB" b="1" i="0" dirty="0">
                <a:effectLst/>
                <a:latin typeface="-apple-system"/>
              </a:rPr>
              <a:t>Convexity</a:t>
            </a:r>
            <a:endParaRPr lang="en-US" dirty="0"/>
          </a:p>
        </p:txBody>
      </p:sp>
      <p:sp>
        <p:nvSpPr>
          <p:cNvPr id="3" name="Content Placeholder 2">
            <a:extLst>
              <a:ext uri="{FF2B5EF4-FFF2-40B4-BE49-F238E27FC236}">
                <a16:creationId xmlns:a16="http://schemas.microsoft.com/office/drawing/2014/main" id="{D79249BD-D126-EE64-C859-741C1B231D07}"/>
              </a:ext>
            </a:extLst>
          </p:cNvPr>
          <p:cNvSpPr>
            <a:spLocks noGrp="1"/>
          </p:cNvSpPr>
          <p:nvPr>
            <p:ph sz="quarter" idx="13"/>
          </p:nvPr>
        </p:nvSpPr>
        <p:spPr>
          <a:xfrm>
            <a:off x="285750" y="1627188"/>
            <a:ext cx="5668163" cy="4606925"/>
          </a:xfrm>
        </p:spPr>
        <p:txBody>
          <a:bodyPr/>
          <a:lstStyle/>
          <a:p>
            <a:r>
              <a:rPr lang="en-GB" b="0" i="0" dirty="0">
                <a:effectLst/>
                <a:latin typeface="Roboto" panose="02000000000000000000" pitchFamily="2" charset="0"/>
              </a:rPr>
              <a:t>The intersection between two convex sets is convex.</a:t>
            </a:r>
          </a:p>
          <a:p>
            <a:endParaRPr lang="en-GB" dirty="0">
              <a:latin typeface="Roboto" panose="02000000000000000000" pitchFamily="2" charset="0"/>
            </a:endParaRPr>
          </a:p>
          <a:p>
            <a:endParaRPr lang="en-GB" dirty="0">
              <a:latin typeface="Roboto" panose="02000000000000000000" pitchFamily="2" charset="0"/>
            </a:endParaRPr>
          </a:p>
          <a:p>
            <a:endParaRPr lang="en-GB" dirty="0">
              <a:latin typeface="Roboto" panose="02000000000000000000" pitchFamily="2" charset="0"/>
            </a:endParaRPr>
          </a:p>
          <a:p>
            <a:endParaRPr lang="en-GB" dirty="0">
              <a:latin typeface="Roboto" panose="02000000000000000000" pitchFamily="2" charset="0"/>
            </a:endParaRPr>
          </a:p>
          <a:p>
            <a:endParaRPr lang="en-GB" dirty="0">
              <a:latin typeface="Roboto" panose="02000000000000000000" pitchFamily="2" charset="0"/>
            </a:endParaRPr>
          </a:p>
          <a:p>
            <a:r>
              <a:rPr lang="en-GB" b="0" i="0" dirty="0">
                <a:effectLst/>
                <a:latin typeface="Roboto" panose="02000000000000000000" pitchFamily="2" charset="0"/>
              </a:rPr>
              <a:t>The union of two convex sets need not be convex.</a:t>
            </a:r>
            <a:endParaRPr lang="en-GB" dirty="0">
              <a:latin typeface="Roboto" panose="02000000000000000000" pitchFamily="2" charset="0"/>
            </a:endParaRPr>
          </a:p>
          <a:p>
            <a:endParaRPr lang="en-GB" dirty="0">
              <a:latin typeface="Roboto" panose="02000000000000000000" pitchFamily="2" charset="0"/>
            </a:endParaRPr>
          </a:p>
          <a:p>
            <a:endParaRPr lang="en-GB" dirty="0">
              <a:latin typeface="Roboto" panose="02000000000000000000" pitchFamily="2" charset="0"/>
            </a:endParaRPr>
          </a:p>
          <a:p>
            <a:endParaRPr lang="en-US" dirty="0"/>
          </a:p>
        </p:txBody>
      </p:sp>
      <p:pic>
        <p:nvPicPr>
          <p:cNvPr id="4" name="Picture 3">
            <a:extLst>
              <a:ext uri="{FF2B5EF4-FFF2-40B4-BE49-F238E27FC236}">
                <a16:creationId xmlns:a16="http://schemas.microsoft.com/office/drawing/2014/main" id="{C7110C4A-CEFE-658C-76B6-710260F8F8E5}"/>
              </a:ext>
            </a:extLst>
          </p:cNvPr>
          <p:cNvPicPr>
            <a:picLocks noChangeAspect="1"/>
          </p:cNvPicPr>
          <p:nvPr/>
        </p:nvPicPr>
        <p:blipFill>
          <a:blip r:embed="rId2"/>
          <a:stretch>
            <a:fillRect/>
          </a:stretch>
        </p:blipFill>
        <p:spPr>
          <a:xfrm>
            <a:off x="3268517" y="2424551"/>
            <a:ext cx="7772400" cy="1761390"/>
          </a:xfrm>
          <a:prstGeom prst="rect">
            <a:avLst/>
          </a:prstGeom>
        </p:spPr>
      </p:pic>
      <p:pic>
        <p:nvPicPr>
          <p:cNvPr id="5" name="Picture 4">
            <a:extLst>
              <a:ext uri="{FF2B5EF4-FFF2-40B4-BE49-F238E27FC236}">
                <a16:creationId xmlns:a16="http://schemas.microsoft.com/office/drawing/2014/main" id="{C76A464E-7E30-27B4-5A22-FEAF03A1CE02}"/>
              </a:ext>
            </a:extLst>
          </p:cNvPr>
          <p:cNvPicPr>
            <a:picLocks noChangeAspect="1"/>
          </p:cNvPicPr>
          <p:nvPr/>
        </p:nvPicPr>
        <p:blipFill>
          <a:blip r:embed="rId3"/>
          <a:stretch>
            <a:fillRect/>
          </a:stretch>
        </p:blipFill>
        <p:spPr>
          <a:xfrm>
            <a:off x="3268517" y="5188092"/>
            <a:ext cx="5105462" cy="1632684"/>
          </a:xfrm>
          <a:prstGeom prst="rect">
            <a:avLst/>
          </a:prstGeom>
        </p:spPr>
      </p:pic>
    </p:spTree>
    <p:extLst>
      <p:ext uri="{BB962C8B-B14F-4D97-AF65-F5344CB8AC3E}">
        <p14:creationId xmlns:p14="http://schemas.microsoft.com/office/powerpoint/2010/main" val="136417115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723B09-F16A-5B4B-818A-B2D6993D70FD}"/>
              </a:ext>
            </a:extLst>
          </p:cNvPr>
          <p:cNvSpPr>
            <a:spLocks noGrp="1"/>
          </p:cNvSpPr>
          <p:nvPr>
            <p:ph type="title"/>
          </p:nvPr>
        </p:nvSpPr>
        <p:spPr/>
        <p:txBody>
          <a:bodyPr/>
          <a:lstStyle/>
          <a:p>
            <a:r>
              <a:rPr lang="en-GB" b="1" i="0" dirty="0">
                <a:effectLst/>
                <a:latin typeface="-apple-system"/>
              </a:rPr>
              <a:t>Convexity</a:t>
            </a:r>
            <a:endParaRPr lang="en-US" dirty="0"/>
          </a:p>
        </p:txBody>
      </p:sp>
      <p:sp>
        <p:nvSpPr>
          <p:cNvPr id="3" name="Content Placeholder 2">
            <a:extLst>
              <a:ext uri="{FF2B5EF4-FFF2-40B4-BE49-F238E27FC236}">
                <a16:creationId xmlns:a16="http://schemas.microsoft.com/office/drawing/2014/main" id="{D79249BD-D126-EE64-C859-741C1B231D07}"/>
              </a:ext>
            </a:extLst>
          </p:cNvPr>
          <p:cNvSpPr>
            <a:spLocks noGrp="1"/>
          </p:cNvSpPr>
          <p:nvPr>
            <p:ph sz="quarter" idx="13"/>
          </p:nvPr>
        </p:nvSpPr>
        <p:spPr>
          <a:xfrm>
            <a:off x="285750" y="1627188"/>
            <a:ext cx="11474449" cy="4606925"/>
          </a:xfrm>
        </p:spPr>
        <p:txBody>
          <a:bodyPr/>
          <a:lstStyle/>
          <a:p>
            <a:pPr marL="0" indent="0" algn="l">
              <a:buNone/>
            </a:pPr>
            <a:r>
              <a:rPr lang="en-GB" b="0" i="0" dirty="0">
                <a:solidFill>
                  <a:srgbClr val="2196F3"/>
                </a:solidFill>
                <a:effectLst/>
                <a:latin typeface="Roboto" panose="02000000000000000000" pitchFamily="2" charset="0"/>
              </a:rPr>
              <a:t>Convex Functions</a:t>
            </a:r>
          </a:p>
          <a:p>
            <a:pPr marL="0" indent="0">
              <a:buNone/>
            </a:pPr>
            <a:r>
              <a:rPr lang="en-GB" b="0" i="0" dirty="0">
                <a:effectLst/>
                <a:latin typeface="Roboto" panose="02000000000000000000" pitchFamily="2" charset="0"/>
              </a:rPr>
              <a:t>Now that we have convex sets we can introduce </a:t>
            </a:r>
            <a:r>
              <a:rPr lang="en-GB" b="1" i="1" dirty="0">
                <a:effectLst/>
                <a:latin typeface="Roboto" panose="02000000000000000000" pitchFamily="2" charset="0"/>
              </a:rPr>
              <a:t>convex functions</a:t>
            </a:r>
            <a:r>
              <a:rPr lang="en-GB" b="0" i="0" dirty="0">
                <a:effectLst/>
                <a:latin typeface="Roboto" panose="02000000000000000000" pitchFamily="2" charset="0"/>
              </a:rPr>
              <a:t> f. Given a convex set X, a function </a:t>
            </a:r>
            <a:r>
              <a:rPr lang="en-GB" b="0" i="0" dirty="0" err="1">
                <a:effectLst/>
                <a:latin typeface="Roboto" panose="02000000000000000000" pitchFamily="2" charset="0"/>
              </a:rPr>
              <a:t>f:X→R</a:t>
            </a:r>
            <a:r>
              <a:rPr lang="en-GB" b="0" i="0" dirty="0">
                <a:effectLst/>
                <a:latin typeface="Roboto" panose="02000000000000000000" pitchFamily="2" charset="0"/>
              </a:rPr>
              <a:t> is </a:t>
            </a:r>
            <a:r>
              <a:rPr lang="en-GB" b="0" i="1" dirty="0">
                <a:effectLst/>
                <a:latin typeface="Roboto" panose="02000000000000000000" pitchFamily="2" charset="0"/>
              </a:rPr>
              <a:t>convex</a:t>
            </a:r>
            <a:r>
              <a:rPr lang="en-GB" b="0" i="0" dirty="0">
                <a:effectLst/>
                <a:latin typeface="Roboto" panose="02000000000000000000" pitchFamily="2" charset="0"/>
              </a:rPr>
              <a:t> if for </a:t>
            </a:r>
            <a:r>
              <a:rPr lang="en-GB" b="1" i="0" dirty="0">
                <a:effectLst/>
                <a:latin typeface="Roboto" panose="02000000000000000000" pitchFamily="2" charset="0"/>
              </a:rPr>
              <a:t>all</a:t>
            </a:r>
            <a:r>
              <a:rPr lang="en-GB" b="0" i="0" dirty="0">
                <a:effectLst/>
                <a:latin typeface="Roboto" panose="02000000000000000000" pitchFamily="2" charset="0"/>
              </a:rPr>
              <a:t> </a:t>
            </a:r>
            <a:r>
              <a:rPr lang="en-GB" b="0" i="0" dirty="0" err="1">
                <a:effectLst/>
                <a:latin typeface="Roboto" panose="02000000000000000000" pitchFamily="2" charset="0"/>
              </a:rPr>
              <a:t>x,x′∈X</a:t>
            </a:r>
            <a:r>
              <a:rPr lang="en-GB" b="0" i="0" dirty="0">
                <a:effectLst/>
                <a:latin typeface="Roboto" panose="02000000000000000000" pitchFamily="2" charset="0"/>
              </a:rPr>
              <a:t> and for all </a:t>
            </a:r>
            <a:r>
              <a:rPr lang="el-GR" b="0" i="0" dirty="0">
                <a:effectLst/>
                <a:latin typeface="Roboto" panose="02000000000000000000" pitchFamily="2" charset="0"/>
              </a:rPr>
              <a:t>λ∈[0,1] </a:t>
            </a:r>
            <a:r>
              <a:rPr lang="en-GB" b="0" i="0" dirty="0">
                <a:effectLst/>
                <a:latin typeface="Roboto" panose="02000000000000000000" pitchFamily="2" charset="0"/>
              </a:rPr>
              <a:t>we have</a:t>
            </a:r>
            <a:endParaRPr lang="en-GB" dirty="0">
              <a:latin typeface="Roboto" panose="02000000000000000000" pitchFamily="2" charset="0"/>
            </a:endParaRPr>
          </a:p>
          <a:p>
            <a:endParaRPr lang="en-GB" dirty="0">
              <a:latin typeface="Roboto" panose="02000000000000000000" pitchFamily="2" charset="0"/>
            </a:endParaRPr>
          </a:p>
          <a:p>
            <a:endParaRPr lang="en-US" dirty="0"/>
          </a:p>
        </p:txBody>
      </p:sp>
      <p:pic>
        <p:nvPicPr>
          <p:cNvPr id="6" name="Picture 5">
            <a:extLst>
              <a:ext uri="{FF2B5EF4-FFF2-40B4-BE49-F238E27FC236}">
                <a16:creationId xmlns:a16="http://schemas.microsoft.com/office/drawing/2014/main" id="{6CB783C5-13CC-F6BA-5C3C-416DCBA19A74}"/>
              </a:ext>
            </a:extLst>
          </p:cNvPr>
          <p:cNvPicPr>
            <a:picLocks noChangeAspect="1"/>
          </p:cNvPicPr>
          <p:nvPr/>
        </p:nvPicPr>
        <p:blipFill>
          <a:blip r:embed="rId3"/>
          <a:stretch>
            <a:fillRect/>
          </a:stretch>
        </p:blipFill>
        <p:spPr>
          <a:xfrm>
            <a:off x="2228850" y="2815246"/>
            <a:ext cx="6633267" cy="816905"/>
          </a:xfrm>
          <a:prstGeom prst="rect">
            <a:avLst/>
          </a:prstGeom>
        </p:spPr>
      </p:pic>
      <p:pic>
        <p:nvPicPr>
          <p:cNvPr id="8" name="Picture 7">
            <a:extLst>
              <a:ext uri="{FF2B5EF4-FFF2-40B4-BE49-F238E27FC236}">
                <a16:creationId xmlns:a16="http://schemas.microsoft.com/office/drawing/2014/main" id="{F1E150C3-FC49-F067-2F61-29341AE5F424}"/>
              </a:ext>
            </a:extLst>
          </p:cNvPr>
          <p:cNvPicPr>
            <a:picLocks noChangeAspect="1"/>
          </p:cNvPicPr>
          <p:nvPr/>
        </p:nvPicPr>
        <p:blipFill>
          <a:blip r:embed="rId4"/>
          <a:stretch>
            <a:fillRect/>
          </a:stretch>
        </p:blipFill>
        <p:spPr>
          <a:xfrm>
            <a:off x="1749163" y="3769745"/>
            <a:ext cx="7772400" cy="2922134"/>
          </a:xfrm>
          <a:prstGeom prst="rect">
            <a:avLst/>
          </a:prstGeom>
        </p:spPr>
      </p:pic>
    </p:spTree>
    <p:extLst>
      <p:ext uri="{BB962C8B-B14F-4D97-AF65-F5344CB8AC3E}">
        <p14:creationId xmlns:p14="http://schemas.microsoft.com/office/powerpoint/2010/main" val="3661018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5354F9-0BAD-B79D-02C5-4EB7BA75EB4F}"/>
              </a:ext>
            </a:extLst>
          </p:cNvPr>
          <p:cNvSpPr>
            <a:spLocks noGrp="1"/>
          </p:cNvSpPr>
          <p:nvPr>
            <p:ph type="title"/>
          </p:nvPr>
        </p:nvSpPr>
        <p:spPr/>
        <p:txBody>
          <a:bodyPr>
            <a:normAutofit/>
          </a:bodyPr>
          <a:lstStyle/>
          <a:p>
            <a:r>
              <a:rPr lang="en-US" dirty="0"/>
              <a:t>Properties of the Convex functions</a:t>
            </a:r>
            <a:br>
              <a:rPr lang="en-US" dirty="0"/>
            </a:br>
            <a:endParaRPr lang="en-US" dirty="0"/>
          </a:p>
        </p:txBody>
      </p:sp>
      <p:sp>
        <p:nvSpPr>
          <p:cNvPr id="3" name="Content Placeholder 2">
            <a:extLst>
              <a:ext uri="{FF2B5EF4-FFF2-40B4-BE49-F238E27FC236}">
                <a16:creationId xmlns:a16="http://schemas.microsoft.com/office/drawing/2014/main" id="{0BB60CB1-DDA3-36FF-6125-5E1A685E85E9}"/>
              </a:ext>
            </a:extLst>
          </p:cNvPr>
          <p:cNvSpPr>
            <a:spLocks noGrp="1"/>
          </p:cNvSpPr>
          <p:nvPr>
            <p:ph sz="quarter" idx="13"/>
          </p:nvPr>
        </p:nvSpPr>
        <p:spPr/>
        <p:txBody>
          <a:bodyPr/>
          <a:lstStyle/>
          <a:p>
            <a:pPr marL="0" indent="0" algn="l">
              <a:buNone/>
            </a:pPr>
            <a:r>
              <a:rPr lang="en-US" altLang="zh-CN" b="0" i="0" dirty="0">
                <a:solidFill>
                  <a:srgbClr val="2196F3"/>
                </a:solidFill>
                <a:effectLst/>
                <a:latin typeface="Roboto" panose="02000000000000000000" pitchFamily="2" charset="0"/>
              </a:rPr>
              <a:t>P1.</a:t>
            </a:r>
            <a:r>
              <a:rPr lang="zh-CN" altLang="en-US" b="0" i="0" dirty="0">
                <a:solidFill>
                  <a:srgbClr val="2196F3"/>
                </a:solidFill>
                <a:effectLst/>
                <a:latin typeface="Roboto" panose="02000000000000000000" pitchFamily="2" charset="0"/>
              </a:rPr>
              <a:t> </a:t>
            </a:r>
            <a:r>
              <a:rPr lang="en-GB" b="0" i="0" dirty="0">
                <a:solidFill>
                  <a:srgbClr val="2196F3"/>
                </a:solidFill>
                <a:effectLst/>
                <a:latin typeface="Roboto" panose="02000000000000000000" pitchFamily="2" charset="0"/>
              </a:rPr>
              <a:t>Local Minima Are Global Minima</a:t>
            </a:r>
            <a:endParaRPr lang="en-GB" dirty="0">
              <a:solidFill>
                <a:srgbClr val="2196F3"/>
              </a:solidFill>
              <a:latin typeface="Roboto" panose="02000000000000000000" pitchFamily="2" charset="0"/>
            </a:endParaRPr>
          </a:p>
          <a:p>
            <a:pPr marL="0" indent="0" algn="l">
              <a:buNone/>
            </a:pPr>
            <a:r>
              <a:rPr lang="en-GB" b="0" i="0" dirty="0">
                <a:effectLst/>
                <a:latin typeface="Roboto" panose="02000000000000000000" pitchFamily="2" charset="0"/>
              </a:rPr>
              <a:t>We can prove it by contradiction</a:t>
            </a:r>
            <a:r>
              <a:rPr lang="en-US" altLang="zh-CN" dirty="0">
                <a:latin typeface="Roboto" panose="02000000000000000000" pitchFamily="2" charset="0"/>
              </a:rPr>
              <a:t>,</a:t>
            </a:r>
            <a:r>
              <a:rPr lang="zh-CN" altLang="en-US" dirty="0">
                <a:latin typeface="Roboto" panose="02000000000000000000" pitchFamily="2" charset="0"/>
              </a:rPr>
              <a:t> </a:t>
            </a:r>
            <a:r>
              <a:rPr lang="en-US" altLang="zh-CN" dirty="0">
                <a:latin typeface="Roboto" panose="02000000000000000000" pitchFamily="2" charset="0"/>
              </a:rPr>
              <a:t>see:</a:t>
            </a:r>
            <a:r>
              <a:rPr lang="zh-CN" altLang="en-US" dirty="0">
                <a:latin typeface="Roboto" panose="02000000000000000000" pitchFamily="2" charset="0"/>
              </a:rPr>
              <a:t> </a:t>
            </a:r>
            <a:r>
              <a:rPr lang="en-GB" altLang="zh-CN" dirty="0">
                <a:latin typeface="Roboto" panose="02000000000000000000" pitchFamily="2" charset="0"/>
                <a:hlinkClick r:id="rId3"/>
              </a:rPr>
              <a:t>https://d2l.ai/chapter_optimization/convexity.html</a:t>
            </a:r>
            <a:r>
              <a:rPr lang="en-GB" b="0" i="0" dirty="0">
                <a:effectLst/>
                <a:latin typeface="Roboto" panose="02000000000000000000" pitchFamily="2" charset="0"/>
              </a:rPr>
              <a:t>.</a:t>
            </a:r>
          </a:p>
          <a:p>
            <a:pPr marL="0" indent="0" algn="l">
              <a:buNone/>
            </a:pPr>
            <a:endParaRPr lang="en-GB" dirty="0">
              <a:latin typeface="Roboto" panose="02000000000000000000" pitchFamily="2" charset="0"/>
            </a:endParaRPr>
          </a:p>
          <a:p>
            <a:pPr marL="0" indent="0" algn="l">
              <a:buNone/>
            </a:pPr>
            <a:endParaRPr lang="en-GB" b="0" i="0" dirty="0">
              <a:effectLst/>
              <a:latin typeface="Roboto" panose="02000000000000000000" pitchFamily="2" charset="0"/>
            </a:endParaRPr>
          </a:p>
          <a:p>
            <a:pPr marL="0" indent="0" algn="l">
              <a:buNone/>
            </a:pPr>
            <a:r>
              <a:rPr lang="en-GB" b="0" i="0" dirty="0">
                <a:effectLst/>
                <a:latin typeface="Roboto" panose="02000000000000000000" pitchFamily="2" charset="0"/>
              </a:rPr>
              <a:t>It means that if we minimize functions we cannot “get stuck”. </a:t>
            </a:r>
          </a:p>
          <a:p>
            <a:pPr marL="0" indent="0" algn="l">
              <a:buNone/>
            </a:pPr>
            <a:r>
              <a:rPr lang="en-GB" b="0" i="0" dirty="0">
                <a:effectLst/>
                <a:latin typeface="Roboto" panose="02000000000000000000" pitchFamily="2" charset="0"/>
              </a:rPr>
              <a:t>Note, though, that this does not mean that there cannot be more than one global minimum or that there might even exist one.</a:t>
            </a:r>
            <a:r>
              <a:rPr lang="zh-CN" altLang="en-US" b="0" i="0" dirty="0">
                <a:effectLst/>
                <a:latin typeface="Roboto" panose="02000000000000000000" pitchFamily="2" charset="0"/>
              </a:rPr>
              <a:t> </a:t>
            </a:r>
            <a:r>
              <a:rPr lang="en-US" altLang="zh-CN" b="0" i="0" dirty="0">
                <a:effectLst/>
                <a:latin typeface="Roboto" panose="02000000000000000000" pitchFamily="2" charset="0"/>
              </a:rPr>
              <a:t>(A</a:t>
            </a:r>
            <a:r>
              <a:rPr lang="zh-CN" altLang="en-US" b="0" i="0" dirty="0">
                <a:effectLst/>
                <a:latin typeface="Roboto" panose="02000000000000000000" pitchFamily="2" charset="0"/>
              </a:rPr>
              <a:t> </a:t>
            </a:r>
            <a:r>
              <a:rPr lang="en-US" altLang="zh-CN" b="0" i="0">
                <a:effectLst/>
                <a:latin typeface="Roboto" panose="02000000000000000000" pitchFamily="2" charset="0"/>
              </a:rPr>
              <a:t>line)</a:t>
            </a:r>
            <a:endParaRPr lang="en-GB" b="0" i="0" dirty="0">
              <a:solidFill>
                <a:srgbClr val="2196F3"/>
              </a:solidFill>
              <a:effectLst/>
              <a:latin typeface="Roboto" panose="02000000000000000000" pitchFamily="2" charset="0"/>
            </a:endParaRPr>
          </a:p>
        </p:txBody>
      </p:sp>
    </p:spTree>
    <p:extLst>
      <p:ext uri="{BB962C8B-B14F-4D97-AF65-F5344CB8AC3E}">
        <p14:creationId xmlns:p14="http://schemas.microsoft.com/office/powerpoint/2010/main" val="245167985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8E25F8-A915-A57B-E438-65900072E949}"/>
              </a:ext>
            </a:extLst>
          </p:cNvPr>
          <p:cNvSpPr>
            <a:spLocks noGrp="1"/>
          </p:cNvSpPr>
          <p:nvPr>
            <p:ph type="title"/>
          </p:nvPr>
        </p:nvSpPr>
        <p:spPr/>
        <p:txBody>
          <a:bodyPr>
            <a:normAutofit fontScale="90000"/>
          </a:bodyPr>
          <a:lstStyle/>
          <a:p>
            <a:r>
              <a:rPr lang="en-US" dirty="0"/>
              <a:t>Convex </a:t>
            </a:r>
            <a:r>
              <a:rPr lang="en-US" dirty="0" err="1"/>
              <a:t>optimisation</a:t>
            </a:r>
            <a:br>
              <a:rPr lang="en-US" dirty="0"/>
            </a:br>
            <a:br>
              <a:rPr lang="en-US" dirty="0"/>
            </a:br>
            <a:endParaRPr lang="en-US" dirty="0"/>
          </a:p>
        </p:txBody>
      </p:sp>
      <p:sp>
        <p:nvSpPr>
          <p:cNvPr id="3" name="Content Placeholder 2">
            <a:extLst>
              <a:ext uri="{FF2B5EF4-FFF2-40B4-BE49-F238E27FC236}">
                <a16:creationId xmlns:a16="http://schemas.microsoft.com/office/drawing/2014/main" id="{CE0D29E2-A067-0F15-7760-2BE73112C03C}"/>
              </a:ext>
            </a:extLst>
          </p:cNvPr>
          <p:cNvSpPr>
            <a:spLocks noGrp="1"/>
          </p:cNvSpPr>
          <p:nvPr>
            <p:ph sz="quarter" idx="13"/>
          </p:nvPr>
        </p:nvSpPr>
        <p:spPr/>
        <p:txBody>
          <a:bodyPr>
            <a:normAutofit fontScale="85000" lnSpcReduction="20000"/>
          </a:bodyPr>
          <a:lstStyle/>
          <a:p>
            <a:pPr marL="0" indent="0">
              <a:buNone/>
            </a:pPr>
            <a:r>
              <a:rPr lang="en-GB" sz="2800" b="0" i="0" dirty="0">
                <a:effectLst/>
                <a:latin typeface="-apple-system"/>
              </a:rPr>
              <a:t>If the objective function is </a:t>
            </a:r>
            <a:r>
              <a:rPr lang="en-GB" sz="2800" b="1" i="0" dirty="0">
                <a:effectLst/>
                <a:latin typeface="-apple-system"/>
              </a:rPr>
              <a:t>convex</a:t>
            </a:r>
            <a:r>
              <a:rPr lang="en-GB" sz="2800" b="0" i="0" dirty="0">
                <a:effectLst/>
                <a:latin typeface="-apple-system"/>
              </a:rPr>
              <a:t> </a:t>
            </a:r>
            <a:r>
              <a:rPr lang="en-GB" sz="2800" b="0" i="1" dirty="0">
                <a:effectLst/>
                <a:latin typeface="-apple-system"/>
              </a:rPr>
              <a:t>and</a:t>
            </a:r>
            <a:r>
              <a:rPr lang="en-GB" sz="2800" b="0" i="0" dirty="0">
                <a:effectLst/>
                <a:latin typeface="-apple-system"/>
              </a:rPr>
              <a:t> any constraints form </a:t>
            </a:r>
            <a:r>
              <a:rPr lang="en-GB" sz="2800" b="1" i="0" dirty="0">
                <a:effectLst/>
                <a:latin typeface="-apple-system"/>
              </a:rPr>
              <a:t>convex</a:t>
            </a:r>
            <a:r>
              <a:rPr lang="en-GB" sz="2800" b="0" i="0" dirty="0">
                <a:effectLst/>
                <a:latin typeface="-apple-system"/>
              </a:rPr>
              <a:t> portions of the search space, then the problem is </a:t>
            </a:r>
            <a:r>
              <a:rPr lang="en-GB" sz="2800" b="1" i="0" dirty="0">
                <a:effectLst/>
                <a:latin typeface="-apple-system"/>
              </a:rPr>
              <a:t>convex optimisation</a:t>
            </a:r>
            <a:r>
              <a:rPr lang="en-GB" sz="2800" b="0" i="0" dirty="0">
                <a:effectLst/>
                <a:latin typeface="-apple-system"/>
              </a:rPr>
              <a:t>.</a:t>
            </a:r>
            <a:endParaRPr lang="en-GB" sz="2800" dirty="0">
              <a:latin typeface="-apple-system"/>
            </a:endParaRPr>
          </a:p>
          <a:p>
            <a:pPr marL="457200" lvl="1" indent="0">
              <a:buNone/>
            </a:pPr>
            <a:r>
              <a:rPr lang="en-GB" b="1" dirty="0">
                <a:latin typeface="-apple-system"/>
              </a:rPr>
              <a:t>Methods:</a:t>
            </a:r>
          </a:p>
          <a:p>
            <a:pPr lvl="1">
              <a:buFont typeface="+mj-lt"/>
              <a:buAutoNum type="arabicPeriod"/>
            </a:pPr>
            <a:r>
              <a:rPr lang="en-GB" b="1" dirty="0">
                <a:latin typeface="-apple-system"/>
              </a:rPr>
              <a:t>Linear Programming (</a:t>
            </a:r>
            <a:r>
              <a:rPr lang="en-GB" b="1" dirty="0" err="1">
                <a:latin typeface="-apple-system"/>
              </a:rPr>
              <a:t>scipy.optimize.linprog</a:t>
            </a:r>
            <a:r>
              <a:rPr lang="en-GB" b="1" dirty="0">
                <a:latin typeface="-apple-system"/>
              </a:rPr>
              <a:t>)</a:t>
            </a:r>
            <a:r>
              <a:rPr lang="en-GB" dirty="0">
                <a:latin typeface="-apple-system"/>
              </a:rPr>
              <a:t>:</a:t>
            </a:r>
          </a:p>
          <a:p>
            <a:pPr marL="1200150" lvl="2" indent="-285750">
              <a:buFont typeface="+mj-lt"/>
              <a:buAutoNum type="arabicPeriod"/>
            </a:pPr>
            <a:r>
              <a:rPr lang="en-GB" dirty="0">
                <a:latin typeface="-apple-system"/>
              </a:rPr>
              <a:t>Objective function and constraints are linear.</a:t>
            </a:r>
          </a:p>
          <a:p>
            <a:pPr marL="1200150" lvl="2" indent="-285750">
              <a:buFont typeface="+mj-lt"/>
              <a:buAutoNum type="arabicPeriod"/>
            </a:pPr>
            <a:r>
              <a:rPr lang="en-GB" dirty="0">
                <a:latin typeface="-apple-system"/>
              </a:rPr>
              <a:t>Example: Maximising profit given resource constraints.</a:t>
            </a:r>
          </a:p>
          <a:p>
            <a:pPr lvl="1">
              <a:buFont typeface="+mj-lt"/>
              <a:buAutoNum type="arabicPeriod"/>
            </a:pPr>
            <a:r>
              <a:rPr lang="en-GB" b="1" dirty="0">
                <a:latin typeface="-apple-system"/>
              </a:rPr>
              <a:t>Quadratic Programming (supported by </a:t>
            </a:r>
            <a:r>
              <a:rPr lang="en-GB" b="1" dirty="0" err="1">
                <a:latin typeface="-apple-system"/>
              </a:rPr>
              <a:t>scipy.optimize.minimize</a:t>
            </a:r>
            <a:r>
              <a:rPr lang="en-GB" b="1" dirty="0">
                <a:latin typeface="-apple-system"/>
              </a:rPr>
              <a:t>)</a:t>
            </a:r>
            <a:r>
              <a:rPr lang="en-GB" dirty="0">
                <a:latin typeface="-apple-system"/>
              </a:rPr>
              <a:t>:</a:t>
            </a:r>
          </a:p>
          <a:p>
            <a:pPr marL="1200150" lvl="2" indent="-285750">
              <a:buFont typeface="+mj-lt"/>
              <a:buAutoNum type="arabicPeriod"/>
            </a:pPr>
            <a:r>
              <a:rPr lang="en-GB" dirty="0">
                <a:latin typeface="-apple-system"/>
              </a:rPr>
              <a:t>Quadratic objective function with linear constraints.</a:t>
            </a:r>
          </a:p>
          <a:p>
            <a:pPr marL="1200150" lvl="2" indent="-285750">
              <a:buFont typeface="+mj-lt"/>
              <a:buAutoNum type="arabicPeriod"/>
            </a:pPr>
            <a:r>
              <a:rPr lang="en-GB" dirty="0">
                <a:latin typeface="-apple-system"/>
              </a:rPr>
              <a:t>Example: Portfolio optimisation where risk is minimised given expected returns.</a:t>
            </a:r>
          </a:p>
          <a:p>
            <a:pPr lvl="1">
              <a:buFont typeface="+mj-lt"/>
              <a:buAutoNum type="arabicPeriod"/>
            </a:pPr>
            <a:r>
              <a:rPr lang="en-GB" b="1" dirty="0">
                <a:latin typeface="-apple-system"/>
              </a:rPr>
              <a:t>Specialised Cases</a:t>
            </a:r>
            <a:r>
              <a:rPr lang="en-GB" dirty="0">
                <a:latin typeface="-apple-system"/>
              </a:rPr>
              <a:t>:</a:t>
            </a:r>
          </a:p>
          <a:p>
            <a:pPr marL="1200150" lvl="2" indent="-285750">
              <a:buFont typeface="+mj-lt"/>
              <a:buAutoNum type="arabicPeriod"/>
            </a:pPr>
            <a:r>
              <a:rPr lang="en-GB" b="1" dirty="0">
                <a:latin typeface="-apple-system"/>
              </a:rPr>
              <a:t>Semi-Quadratic Programming</a:t>
            </a:r>
            <a:r>
              <a:rPr lang="en-GB" dirty="0">
                <a:latin typeface="-apple-system"/>
              </a:rPr>
              <a:t>: Involves semi-definite constraints.</a:t>
            </a:r>
          </a:p>
          <a:p>
            <a:pPr marL="1200150" lvl="2" indent="-285750">
              <a:buFont typeface="+mj-lt"/>
              <a:buAutoNum type="arabicPeriod"/>
            </a:pPr>
            <a:r>
              <a:rPr lang="en-GB" b="1" dirty="0">
                <a:latin typeface="-apple-system"/>
              </a:rPr>
              <a:t>Quadratically Constrained Quadratic Program</a:t>
            </a:r>
            <a:r>
              <a:rPr lang="en-GB" dirty="0">
                <a:latin typeface="-apple-system"/>
              </a:rPr>
              <a:t>: Quadratic objective and quadratic constraints.</a:t>
            </a:r>
          </a:p>
          <a:p>
            <a:pPr marL="1200150" lvl="2" indent="-285750">
              <a:buFont typeface="+mj-lt"/>
              <a:buAutoNum type="arabicPeriod"/>
            </a:pPr>
            <a:r>
              <a:rPr lang="en-GB" dirty="0">
                <a:latin typeface="-apple-system"/>
              </a:rPr>
              <a:t>Example: Optimal control problems in engineering.</a:t>
            </a:r>
            <a:br>
              <a:rPr lang="en-GB" dirty="0"/>
            </a:br>
            <a:endParaRPr lang="en-GB" dirty="0"/>
          </a:p>
          <a:p>
            <a:pPr marL="0" indent="0">
              <a:buNone/>
            </a:pPr>
            <a:r>
              <a:rPr lang="en-GB" sz="2800" dirty="0">
                <a:latin typeface="-apple-system"/>
              </a:rPr>
              <a:t>Nonconvex problems require the use of</a:t>
            </a:r>
            <a:r>
              <a:rPr lang="en-GB" sz="2800" b="1" dirty="0">
                <a:latin typeface="-apple-system"/>
              </a:rPr>
              <a:t> iterative optimisation</a:t>
            </a:r>
            <a:r>
              <a:rPr lang="en-GB" sz="2800" dirty="0">
                <a:latin typeface="-apple-system"/>
              </a:rPr>
              <a:t> methods</a:t>
            </a:r>
          </a:p>
        </p:txBody>
      </p:sp>
    </p:spTree>
    <p:extLst>
      <p:ext uri="{BB962C8B-B14F-4D97-AF65-F5344CB8AC3E}">
        <p14:creationId xmlns:p14="http://schemas.microsoft.com/office/powerpoint/2010/main" val="244824368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0DB5D-8BA3-A818-3F1C-E702EF5CC337}"/>
              </a:ext>
            </a:extLst>
          </p:cNvPr>
          <p:cNvSpPr>
            <a:spLocks noGrp="1"/>
          </p:cNvSpPr>
          <p:nvPr>
            <p:ph type="title"/>
          </p:nvPr>
        </p:nvSpPr>
        <p:spPr/>
        <p:txBody>
          <a:bodyPr>
            <a:normAutofit fontScale="90000"/>
          </a:bodyPr>
          <a:lstStyle/>
          <a:p>
            <a:r>
              <a:rPr lang="en-US" dirty="0"/>
              <a:t>Example: Linear Least Squares</a:t>
            </a:r>
            <a:br>
              <a:rPr lang="en-US" dirty="0"/>
            </a:br>
            <a:br>
              <a:rPr lang="en-US" dirty="0"/>
            </a:br>
            <a:endParaRPr lang="en-US" dirty="0"/>
          </a:p>
        </p:txBody>
      </p:sp>
      <p:sp>
        <p:nvSpPr>
          <p:cNvPr id="3" name="Content Placeholder 2">
            <a:extLst>
              <a:ext uri="{FF2B5EF4-FFF2-40B4-BE49-F238E27FC236}">
                <a16:creationId xmlns:a16="http://schemas.microsoft.com/office/drawing/2014/main" id="{5DE420C1-6C3E-73F8-D81B-3C77947800AE}"/>
              </a:ext>
            </a:extLst>
          </p:cNvPr>
          <p:cNvSpPr>
            <a:spLocks noGrp="1"/>
          </p:cNvSpPr>
          <p:nvPr>
            <p:ph sz="quarter" idx="13"/>
          </p:nvPr>
        </p:nvSpPr>
        <p:spPr/>
        <p:txBody>
          <a:bodyPr/>
          <a:lstStyle/>
          <a:p>
            <a:r>
              <a:rPr lang="en-GB" b="0" i="0" dirty="0">
                <a:effectLst/>
                <a:latin typeface="-apple-system"/>
              </a:rPr>
              <a:t>An example is </a:t>
            </a:r>
            <a:r>
              <a:rPr lang="en-GB" b="1" i="0" dirty="0">
                <a:effectLst/>
                <a:latin typeface="-apple-system"/>
              </a:rPr>
              <a:t>linear least squares</a:t>
            </a:r>
            <a:r>
              <a:rPr lang="en-GB" b="0" i="0" dirty="0">
                <a:effectLst/>
                <a:latin typeface="-apple-system"/>
              </a:rPr>
              <a:t>, which solves objective functions of the form:</a:t>
            </a:r>
          </a:p>
          <a:p>
            <a:endParaRPr lang="en-GB" dirty="0">
              <a:latin typeface="-apple-system"/>
            </a:endParaRPr>
          </a:p>
          <a:p>
            <a:endParaRPr lang="en-GB" dirty="0">
              <a:latin typeface="-apple-system"/>
            </a:endParaRPr>
          </a:p>
          <a:p>
            <a:endParaRPr lang="en-GB" dirty="0">
              <a:latin typeface="-apple-system"/>
            </a:endParaRPr>
          </a:p>
          <a:p>
            <a:r>
              <a:rPr lang="en-US" altLang="zh-CN" b="0" i="0" dirty="0">
                <a:effectLst/>
                <a:latin typeface="-apple-system"/>
              </a:rPr>
              <a:t>I</a:t>
            </a:r>
            <a:r>
              <a:rPr lang="en-GB" b="0" i="0" dirty="0">
                <a:effectLst/>
                <a:latin typeface="-apple-system"/>
              </a:rPr>
              <a:t>t finds </a:t>
            </a:r>
            <a:r>
              <a:rPr lang="en-GB" b="0" i="0" dirty="0">
                <a:effectLst/>
                <a:latin typeface="MJXc-TeX-main-B"/>
              </a:rPr>
              <a:t>x</a:t>
            </a:r>
            <a:r>
              <a:rPr lang="en-GB" b="0" i="0" dirty="0">
                <a:effectLst/>
                <a:latin typeface="-apple-system"/>
              </a:rPr>
              <a:t> that is closest to the solution Ax=y in the sense of minimising the squared L2 norm. The squaring of the norm just makes the algebra easier to derive.</a:t>
            </a:r>
          </a:p>
          <a:p>
            <a:r>
              <a:rPr lang="en-GB" b="0" i="0" dirty="0">
                <a:effectLst/>
                <a:latin typeface="-apple-system"/>
              </a:rPr>
              <a:t>This equation is </a:t>
            </a:r>
            <a:r>
              <a:rPr lang="en-GB" b="1" i="0" dirty="0">
                <a:effectLst/>
                <a:latin typeface="-apple-system"/>
              </a:rPr>
              <a:t>convex</a:t>
            </a:r>
            <a:r>
              <a:rPr lang="en-GB" b="0" i="0" dirty="0">
                <a:effectLst/>
                <a:latin typeface="-apple-system"/>
              </a:rPr>
              <a:t> -- it is a </a:t>
            </a:r>
            <a:r>
              <a:rPr lang="en-GB" b="1" i="0" dirty="0">
                <a:effectLst/>
                <a:latin typeface="-apple-system"/>
              </a:rPr>
              <a:t>quadratic</a:t>
            </a:r>
            <a:r>
              <a:rPr lang="en-GB" b="0" i="0" dirty="0">
                <a:effectLst/>
                <a:latin typeface="-apple-system"/>
              </a:rPr>
              <a:t> function and even in multiple dimensions it must have a </a:t>
            </a:r>
            <a:r>
              <a:rPr lang="en-GB" b="1" i="0" dirty="0">
                <a:effectLst/>
                <a:latin typeface="-apple-system"/>
              </a:rPr>
              <a:t>single, global minimum</a:t>
            </a:r>
            <a:r>
              <a:rPr lang="en-GB" b="0" i="0" dirty="0">
                <a:effectLst/>
                <a:latin typeface="-apple-system"/>
              </a:rPr>
              <a:t>, which can be found directly. </a:t>
            </a:r>
          </a:p>
          <a:p>
            <a:r>
              <a:rPr lang="en-GB" b="0" i="0" dirty="0">
                <a:effectLst/>
                <a:latin typeface="-apple-system"/>
              </a:rPr>
              <a:t>Quadratic functions only ever have zero or one minimum.</a:t>
            </a:r>
            <a:endParaRPr lang="en-US" dirty="0"/>
          </a:p>
        </p:txBody>
      </p:sp>
      <p:pic>
        <p:nvPicPr>
          <p:cNvPr id="4" name="Picture 3">
            <a:extLst>
              <a:ext uri="{FF2B5EF4-FFF2-40B4-BE49-F238E27FC236}">
                <a16:creationId xmlns:a16="http://schemas.microsoft.com/office/drawing/2014/main" id="{4A9EBA29-F509-189D-06FA-17F416EDCD95}"/>
              </a:ext>
            </a:extLst>
          </p:cNvPr>
          <p:cNvPicPr>
            <a:picLocks noChangeAspect="1"/>
          </p:cNvPicPr>
          <p:nvPr/>
        </p:nvPicPr>
        <p:blipFill>
          <a:blip r:embed="rId2"/>
          <a:stretch>
            <a:fillRect/>
          </a:stretch>
        </p:blipFill>
        <p:spPr>
          <a:xfrm>
            <a:off x="2797438" y="2032000"/>
            <a:ext cx="5689600" cy="1397000"/>
          </a:xfrm>
          <a:prstGeom prst="rect">
            <a:avLst/>
          </a:prstGeom>
        </p:spPr>
      </p:pic>
    </p:spTree>
    <p:extLst>
      <p:ext uri="{BB962C8B-B14F-4D97-AF65-F5344CB8AC3E}">
        <p14:creationId xmlns:p14="http://schemas.microsoft.com/office/powerpoint/2010/main" val="126160894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0DB5D-8BA3-A818-3F1C-E702EF5CC337}"/>
              </a:ext>
            </a:extLst>
          </p:cNvPr>
          <p:cNvSpPr>
            <a:spLocks noGrp="1"/>
          </p:cNvSpPr>
          <p:nvPr>
            <p:ph type="title"/>
          </p:nvPr>
        </p:nvSpPr>
        <p:spPr/>
        <p:txBody>
          <a:bodyPr>
            <a:normAutofit fontScale="90000"/>
          </a:bodyPr>
          <a:lstStyle/>
          <a:p>
            <a:r>
              <a:rPr lang="en-US" dirty="0"/>
              <a:t>Direct convex </a:t>
            </a:r>
            <a:r>
              <a:rPr lang="en-US" dirty="0" err="1"/>
              <a:t>optimisation</a:t>
            </a:r>
            <a:r>
              <a:rPr lang="en-US" dirty="0"/>
              <a:t>: least squares</a:t>
            </a:r>
            <a:br>
              <a:rPr lang="en-US" dirty="0"/>
            </a:br>
            <a:br>
              <a:rPr lang="en-US" dirty="0"/>
            </a:br>
            <a:endParaRPr lang="en-US" dirty="0"/>
          </a:p>
        </p:txBody>
      </p:sp>
      <p:sp>
        <p:nvSpPr>
          <p:cNvPr id="3" name="Content Placeholder 2">
            <a:extLst>
              <a:ext uri="{FF2B5EF4-FFF2-40B4-BE49-F238E27FC236}">
                <a16:creationId xmlns:a16="http://schemas.microsoft.com/office/drawing/2014/main" id="{5DE420C1-6C3E-73F8-D81B-3C77947800AE}"/>
              </a:ext>
            </a:extLst>
          </p:cNvPr>
          <p:cNvSpPr>
            <a:spLocks noGrp="1"/>
          </p:cNvSpPr>
          <p:nvPr>
            <p:ph sz="quarter" idx="13"/>
          </p:nvPr>
        </p:nvSpPr>
        <p:spPr>
          <a:xfrm>
            <a:off x="5909653" y="1717461"/>
            <a:ext cx="6087549" cy="4606925"/>
          </a:xfrm>
        </p:spPr>
        <p:txBody>
          <a:bodyPr>
            <a:normAutofit/>
          </a:bodyPr>
          <a:lstStyle/>
          <a:p>
            <a:r>
              <a:rPr lang="en-US" altLang="zh-CN" b="1" dirty="0">
                <a:latin typeface="-apple-system"/>
              </a:rPr>
              <a:t>Direct</a:t>
            </a:r>
            <a:r>
              <a:rPr lang="zh-CN" altLang="en-US" b="1" dirty="0">
                <a:latin typeface="-apple-system"/>
              </a:rPr>
              <a:t> </a:t>
            </a:r>
            <a:r>
              <a:rPr lang="en-US" altLang="zh-CN" b="1" dirty="0">
                <a:latin typeface="-apple-system"/>
              </a:rPr>
              <a:t>Solution</a:t>
            </a:r>
            <a:r>
              <a:rPr lang="zh-CN" altLang="en-US" b="1" dirty="0">
                <a:latin typeface="-apple-system"/>
              </a:rPr>
              <a:t>：</a:t>
            </a:r>
            <a:r>
              <a:rPr lang="en-GB" b="1" i="0" dirty="0">
                <a:effectLst/>
                <a:latin typeface="-apple-system"/>
              </a:rPr>
              <a:t>normal equations</a:t>
            </a:r>
            <a:r>
              <a:rPr lang="zh-CN" altLang="en-US" b="1" i="0" dirty="0">
                <a:effectLst/>
                <a:latin typeface="-apple-system"/>
              </a:rPr>
              <a:t> </a:t>
            </a:r>
            <a:r>
              <a:rPr lang="en-US" altLang="zh-CN" b="1" i="0" dirty="0">
                <a:effectLst/>
                <a:latin typeface="-apple-system"/>
              </a:rPr>
              <a:t>methods</a:t>
            </a:r>
          </a:p>
          <a:p>
            <a:pPr marL="457200" lvl="1" indent="0">
              <a:buNone/>
            </a:pPr>
            <a:r>
              <a:rPr lang="en-US" altLang="zh-CN" b="1" dirty="0">
                <a:latin typeface="-apple-system"/>
              </a:rPr>
              <a:t>Optimal:</a:t>
            </a:r>
            <a:r>
              <a:rPr lang="zh-CN" altLang="en-US" b="1" dirty="0">
                <a:latin typeface="-apple-system"/>
              </a:rPr>
              <a:t> </a:t>
            </a:r>
            <a:r>
              <a:rPr lang="en-US" altLang="zh-CN" b="1" dirty="0">
                <a:latin typeface="-apple-system"/>
              </a:rPr>
              <a:t>A</a:t>
            </a:r>
            <a:r>
              <a:rPr lang="en-US" altLang="zh-CN" b="1" i="1" dirty="0">
                <a:latin typeface="-apple-system"/>
              </a:rPr>
              <a:t>x</a:t>
            </a:r>
            <a:r>
              <a:rPr lang="en-US" altLang="zh-CN" b="1" dirty="0">
                <a:latin typeface="-apple-system"/>
              </a:rPr>
              <a:t>=</a:t>
            </a:r>
            <a:r>
              <a:rPr lang="en-US" altLang="zh-CN" b="1" i="1" dirty="0">
                <a:latin typeface="-apple-system"/>
              </a:rPr>
              <a:t>y</a:t>
            </a:r>
            <a:endParaRPr lang="en-GB" i="1" dirty="0">
              <a:latin typeface="-apple-system"/>
            </a:endParaRPr>
          </a:p>
          <a:p>
            <a:endParaRPr lang="en-GB" dirty="0">
              <a:latin typeface="-apple-system"/>
            </a:endParaRPr>
          </a:p>
          <a:p>
            <a:endParaRPr lang="en-GB" dirty="0">
              <a:latin typeface="-apple-system"/>
            </a:endParaRPr>
          </a:p>
        </p:txBody>
      </p:sp>
      <p:pic>
        <p:nvPicPr>
          <p:cNvPr id="4" name="Picture 3">
            <a:extLst>
              <a:ext uri="{FF2B5EF4-FFF2-40B4-BE49-F238E27FC236}">
                <a16:creationId xmlns:a16="http://schemas.microsoft.com/office/drawing/2014/main" id="{4A9EBA29-F509-189D-06FA-17F416EDCD95}"/>
              </a:ext>
            </a:extLst>
          </p:cNvPr>
          <p:cNvPicPr>
            <a:picLocks noChangeAspect="1"/>
          </p:cNvPicPr>
          <p:nvPr/>
        </p:nvPicPr>
        <p:blipFill>
          <a:blip r:embed="rId3"/>
          <a:stretch>
            <a:fillRect/>
          </a:stretch>
        </p:blipFill>
        <p:spPr>
          <a:xfrm>
            <a:off x="1152809" y="3262660"/>
            <a:ext cx="3865384" cy="949090"/>
          </a:xfrm>
          <a:prstGeom prst="rect">
            <a:avLst/>
          </a:prstGeom>
        </p:spPr>
      </p:pic>
      <p:pic>
        <p:nvPicPr>
          <p:cNvPr id="5" name="Picture 4">
            <a:extLst>
              <a:ext uri="{FF2B5EF4-FFF2-40B4-BE49-F238E27FC236}">
                <a16:creationId xmlns:a16="http://schemas.microsoft.com/office/drawing/2014/main" id="{7837B8F2-1423-FCA0-3722-D06C379BD130}"/>
              </a:ext>
            </a:extLst>
          </p:cNvPr>
          <p:cNvPicPr>
            <a:picLocks noChangeAspect="1"/>
          </p:cNvPicPr>
          <p:nvPr/>
        </p:nvPicPr>
        <p:blipFill>
          <a:blip r:embed="rId4"/>
          <a:stretch>
            <a:fillRect/>
          </a:stretch>
        </p:blipFill>
        <p:spPr>
          <a:xfrm>
            <a:off x="6592446" y="2793786"/>
            <a:ext cx="4229100" cy="3530600"/>
          </a:xfrm>
          <a:prstGeom prst="rect">
            <a:avLst/>
          </a:prstGeom>
        </p:spPr>
      </p:pic>
    </p:spTree>
    <p:extLst>
      <p:ext uri="{BB962C8B-B14F-4D97-AF65-F5344CB8AC3E}">
        <p14:creationId xmlns:p14="http://schemas.microsoft.com/office/powerpoint/2010/main" val="329186205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AB10E2-573D-52CB-01D5-E9FD483ABD57}"/>
              </a:ext>
            </a:extLst>
          </p:cNvPr>
          <p:cNvSpPr>
            <a:spLocks noGrp="1"/>
          </p:cNvSpPr>
          <p:nvPr>
            <p:ph type="title"/>
          </p:nvPr>
        </p:nvSpPr>
        <p:spPr/>
        <p:txBody>
          <a:bodyPr/>
          <a:lstStyle/>
          <a:p>
            <a:r>
              <a:rPr lang="en-US" altLang="zh-CN" b="1" dirty="0">
                <a:latin typeface="-apple-system"/>
              </a:rPr>
              <a:t>Example</a:t>
            </a:r>
            <a:r>
              <a:rPr lang="zh-CN" altLang="en-US" b="1" dirty="0">
                <a:latin typeface="-apple-system"/>
              </a:rPr>
              <a:t> </a:t>
            </a:r>
            <a:r>
              <a:rPr lang="en-US" altLang="zh-CN" b="1" dirty="0">
                <a:latin typeface="-apple-system"/>
              </a:rPr>
              <a:t>-</a:t>
            </a:r>
            <a:r>
              <a:rPr lang="zh-CN" altLang="en-US" b="1" dirty="0">
                <a:latin typeface="-apple-system"/>
              </a:rPr>
              <a:t> </a:t>
            </a:r>
            <a:r>
              <a:rPr lang="en-GB" b="1" i="0" dirty="0">
                <a:effectLst/>
                <a:latin typeface="-apple-system"/>
              </a:rPr>
              <a:t>normal equations</a:t>
            </a:r>
            <a:r>
              <a:rPr lang="zh-CN" altLang="en-US" b="1" i="0" dirty="0">
                <a:effectLst/>
                <a:latin typeface="-apple-system"/>
              </a:rPr>
              <a:t> </a:t>
            </a:r>
            <a:r>
              <a:rPr lang="en-US" altLang="zh-CN" b="1" i="0" dirty="0">
                <a:effectLst/>
                <a:latin typeface="-apple-system"/>
              </a:rPr>
              <a:t>methods</a:t>
            </a:r>
            <a:r>
              <a:rPr lang="zh-CN" altLang="en-US" i="0" dirty="0">
                <a:effectLst/>
                <a:latin typeface="-apple-system"/>
              </a:rPr>
              <a:t> </a:t>
            </a:r>
            <a:br>
              <a:rPr lang="en-US" altLang="zh-CN" b="1" i="0" dirty="0">
                <a:effectLst/>
                <a:latin typeface="-apple-system"/>
              </a:rPr>
            </a:br>
            <a:endParaRPr lang="en-US" dirty="0"/>
          </a:p>
        </p:txBody>
      </p:sp>
      <p:sp>
        <p:nvSpPr>
          <p:cNvPr id="3" name="Content Placeholder 2">
            <a:extLst>
              <a:ext uri="{FF2B5EF4-FFF2-40B4-BE49-F238E27FC236}">
                <a16:creationId xmlns:a16="http://schemas.microsoft.com/office/drawing/2014/main" id="{E7D6026A-5FAB-B937-B9FD-FD53FC94BD31}"/>
              </a:ext>
            </a:extLst>
          </p:cNvPr>
          <p:cNvSpPr>
            <a:spLocks noGrp="1"/>
          </p:cNvSpPr>
          <p:nvPr>
            <p:ph sz="quarter" idx="13"/>
          </p:nvPr>
        </p:nvSpPr>
        <p:spPr>
          <a:xfrm>
            <a:off x="285750" y="1627188"/>
            <a:ext cx="5647537" cy="4606925"/>
          </a:xfrm>
        </p:spPr>
        <p:txBody>
          <a:bodyPr/>
          <a:lstStyle/>
          <a:p>
            <a:r>
              <a:rPr lang="en-US" altLang="zh-CN" dirty="0"/>
              <a:t>Given</a:t>
            </a:r>
            <a:r>
              <a:rPr lang="zh-CN" altLang="en-US" dirty="0"/>
              <a:t> </a:t>
            </a:r>
            <a:endParaRPr lang="en-GB" altLang="zh-CN" dirty="0"/>
          </a:p>
          <a:p>
            <a:endParaRPr lang="en-GB" dirty="0"/>
          </a:p>
          <a:p>
            <a:endParaRPr lang="en-GB" dirty="0"/>
          </a:p>
          <a:p>
            <a:endParaRPr lang="en-GB" dirty="0"/>
          </a:p>
          <a:p>
            <a:r>
              <a:rPr lang="en-US" altLang="zh-CN" dirty="0"/>
              <a:t>Use</a:t>
            </a:r>
            <a:r>
              <a:rPr lang="zh-CN" altLang="en-US" b="1" dirty="0">
                <a:latin typeface="-apple-system"/>
              </a:rPr>
              <a:t> </a:t>
            </a:r>
            <a:r>
              <a:rPr lang="en-GB" b="1" i="0" dirty="0">
                <a:effectLst/>
                <a:latin typeface="-apple-system"/>
              </a:rPr>
              <a:t>normal equations</a:t>
            </a:r>
            <a:r>
              <a:rPr lang="zh-CN" altLang="en-US" b="1" i="0" dirty="0">
                <a:effectLst/>
                <a:latin typeface="-apple-system"/>
              </a:rPr>
              <a:t> </a:t>
            </a:r>
            <a:r>
              <a:rPr lang="en-US" altLang="zh-CN" b="1" i="0" dirty="0">
                <a:effectLst/>
                <a:latin typeface="-apple-system"/>
              </a:rPr>
              <a:t>methods</a:t>
            </a:r>
            <a:r>
              <a:rPr lang="zh-CN" altLang="en-US" i="0" dirty="0">
                <a:effectLst/>
                <a:latin typeface="-apple-system"/>
              </a:rPr>
              <a:t> </a:t>
            </a:r>
            <a:r>
              <a:rPr lang="en-US" altLang="zh-CN" i="0" dirty="0">
                <a:effectLst/>
                <a:latin typeface="-apple-system"/>
              </a:rPr>
              <a:t>to</a:t>
            </a:r>
            <a:r>
              <a:rPr lang="zh-CN" altLang="en-US" i="0" dirty="0">
                <a:effectLst/>
                <a:latin typeface="-apple-system"/>
              </a:rPr>
              <a:t> </a:t>
            </a:r>
            <a:r>
              <a:rPr lang="en-US" altLang="zh-CN" i="0" dirty="0">
                <a:effectLst/>
                <a:latin typeface="-apple-system"/>
              </a:rPr>
              <a:t>solve</a:t>
            </a:r>
            <a:r>
              <a:rPr lang="zh-CN" altLang="en-US" i="0" dirty="0">
                <a:effectLst/>
                <a:latin typeface="-apple-system"/>
              </a:rPr>
              <a:t> </a:t>
            </a:r>
            <a:r>
              <a:rPr lang="en-US" altLang="zh-CN" i="0" dirty="0">
                <a:effectLst/>
                <a:latin typeface="-apple-system"/>
              </a:rPr>
              <a:t>the</a:t>
            </a:r>
            <a:r>
              <a:rPr lang="zh-CN" altLang="en-US" i="0" dirty="0">
                <a:effectLst/>
                <a:latin typeface="-apple-system"/>
              </a:rPr>
              <a:t> </a:t>
            </a:r>
            <a:r>
              <a:rPr lang="en-US" altLang="zh-CN" i="0" dirty="0">
                <a:effectLst/>
                <a:latin typeface="-apple-system"/>
              </a:rPr>
              <a:t>below</a:t>
            </a:r>
            <a:r>
              <a:rPr lang="zh-CN" altLang="en-US" i="0" dirty="0">
                <a:effectLst/>
                <a:latin typeface="-apple-system"/>
              </a:rPr>
              <a:t> </a:t>
            </a:r>
            <a:r>
              <a:rPr lang="en-US" altLang="zh-CN" i="0" dirty="0">
                <a:effectLst/>
                <a:latin typeface="-apple-system"/>
              </a:rPr>
              <a:t>optimization</a:t>
            </a:r>
            <a:r>
              <a:rPr lang="zh-CN" altLang="en-US" i="0" dirty="0">
                <a:effectLst/>
                <a:latin typeface="-apple-system"/>
              </a:rPr>
              <a:t> </a:t>
            </a:r>
            <a:r>
              <a:rPr lang="en-US" altLang="zh-CN" i="0" dirty="0">
                <a:effectLst/>
                <a:latin typeface="-apple-system"/>
              </a:rPr>
              <a:t>task:</a:t>
            </a:r>
            <a:endParaRPr lang="en-US" dirty="0"/>
          </a:p>
        </p:txBody>
      </p:sp>
      <p:pic>
        <p:nvPicPr>
          <p:cNvPr id="4" name="Picture 3">
            <a:extLst>
              <a:ext uri="{FF2B5EF4-FFF2-40B4-BE49-F238E27FC236}">
                <a16:creationId xmlns:a16="http://schemas.microsoft.com/office/drawing/2014/main" id="{B5208E2E-504F-990C-DB00-C661DF0EAB81}"/>
              </a:ext>
            </a:extLst>
          </p:cNvPr>
          <p:cNvPicPr>
            <a:picLocks noChangeAspect="1"/>
          </p:cNvPicPr>
          <p:nvPr/>
        </p:nvPicPr>
        <p:blipFill>
          <a:blip r:embed="rId2"/>
          <a:stretch>
            <a:fillRect/>
          </a:stretch>
        </p:blipFill>
        <p:spPr>
          <a:xfrm>
            <a:off x="7531099" y="2160994"/>
            <a:ext cx="4229100" cy="3530600"/>
          </a:xfrm>
          <a:prstGeom prst="rect">
            <a:avLst/>
          </a:prstGeom>
        </p:spPr>
      </p:pic>
      <p:pic>
        <p:nvPicPr>
          <p:cNvPr id="5" name="Picture 4">
            <a:extLst>
              <a:ext uri="{FF2B5EF4-FFF2-40B4-BE49-F238E27FC236}">
                <a16:creationId xmlns:a16="http://schemas.microsoft.com/office/drawing/2014/main" id="{C0E7775E-0ECB-4F65-972D-1BB3F35DAF7A}"/>
              </a:ext>
            </a:extLst>
          </p:cNvPr>
          <p:cNvPicPr>
            <a:picLocks noChangeAspect="1"/>
          </p:cNvPicPr>
          <p:nvPr/>
        </p:nvPicPr>
        <p:blipFill>
          <a:blip r:embed="rId3"/>
          <a:stretch>
            <a:fillRect/>
          </a:stretch>
        </p:blipFill>
        <p:spPr>
          <a:xfrm>
            <a:off x="8247122" y="1237173"/>
            <a:ext cx="3865384" cy="949090"/>
          </a:xfrm>
          <a:prstGeom prst="rect">
            <a:avLst/>
          </a:prstGeom>
        </p:spPr>
      </p:pic>
      <p:sp>
        <p:nvSpPr>
          <p:cNvPr id="8" name="TextBox 7">
            <a:extLst>
              <a:ext uri="{FF2B5EF4-FFF2-40B4-BE49-F238E27FC236}">
                <a16:creationId xmlns:a16="http://schemas.microsoft.com/office/drawing/2014/main" id="{A870A869-44CE-86D7-449C-FFC2799316FD}"/>
              </a:ext>
            </a:extLst>
          </p:cNvPr>
          <p:cNvSpPr txBox="1"/>
          <p:nvPr/>
        </p:nvSpPr>
        <p:spPr>
          <a:xfrm>
            <a:off x="7531099" y="1695940"/>
            <a:ext cx="6098290" cy="369332"/>
          </a:xfrm>
          <a:prstGeom prst="rect">
            <a:avLst/>
          </a:prstGeom>
          <a:noFill/>
        </p:spPr>
        <p:txBody>
          <a:bodyPr wrap="square">
            <a:spAutoFit/>
          </a:bodyPr>
          <a:lstStyle/>
          <a:p>
            <a:r>
              <a:rPr lang="en-US" altLang="zh-CN" b="1" dirty="0">
                <a:latin typeface="-apple-system"/>
              </a:rPr>
              <a:t>Hint</a:t>
            </a:r>
            <a:endParaRPr lang="en-US" dirty="0"/>
          </a:p>
        </p:txBody>
      </p:sp>
      <p:pic>
        <p:nvPicPr>
          <p:cNvPr id="9" name="Picture 8">
            <a:extLst>
              <a:ext uri="{FF2B5EF4-FFF2-40B4-BE49-F238E27FC236}">
                <a16:creationId xmlns:a16="http://schemas.microsoft.com/office/drawing/2014/main" id="{2AB457A3-61FB-CE70-6DE1-412F98E90627}"/>
              </a:ext>
            </a:extLst>
          </p:cNvPr>
          <p:cNvPicPr>
            <a:picLocks noChangeAspect="1"/>
          </p:cNvPicPr>
          <p:nvPr/>
        </p:nvPicPr>
        <p:blipFill>
          <a:blip r:embed="rId4"/>
          <a:stretch>
            <a:fillRect/>
          </a:stretch>
        </p:blipFill>
        <p:spPr>
          <a:xfrm>
            <a:off x="842687" y="2091599"/>
            <a:ext cx="4140200" cy="1295400"/>
          </a:xfrm>
          <a:prstGeom prst="rect">
            <a:avLst/>
          </a:prstGeom>
        </p:spPr>
      </p:pic>
      <p:pic>
        <p:nvPicPr>
          <p:cNvPr id="10" name="Picture 9">
            <a:extLst>
              <a:ext uri="{FF2B5EF4-FFF2-40B4-BE49-F238E27FC236}">
                <a16:creationId xmlns:a16="http://schemas.microsoft.com/office/drawing/2014/main" id="{E7A852A2-6E38-6987-45D5-2DBEEE693B42}"/>
              </a:ext>
            </a:extLst>
          </p:cNvPr>
          <p:cNvPicPr>
            <a:picLocks noChangeAspect="1"/>
          </p:cNvPicPr>
          <p:nvPr/>
        </p:nvPicPr>
        <p:blipFill>
          <a:blip r:embed="rId5"/>
          <a:stretch>
            <a:fillRect/>
          </a:stretch>
        </p:blipFill>
        <p:spPr>
          <a:xfrm>
            <a:off x="1125620" y="4396194"/>
            <a:ext cx="3552015" cy="984526"/>
          </a:xfrm>
          <a:prstGeom prst="rect">
            <a:avLst/>
          </a:prstGeom>
        </p:spPr>
      </p:pic>
    </p:spTree>
    <p:extLst>
      <p:ext uri="{BB962C8B-B14F-4D97-AF65-F5344CB8AC3E}">
        <p14:creationId xmlns:p14="http://schemas.microsoft.com/office/powerpoint/2010/main" val="76959409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AB10E2-573D-52CB-01D5-E9FD483ABD57}"/>
              </a:ext>
            </a:extLst>
          </p:cNvPr>
          <p:cNvSpPr>
            <a:spLocks noGrp="1"/>
          </p:cNvSpPr>
          <p:nvPr>
            <p:ph type="title"/>
          </p:nvPr>
        </p:nvSpPr>
        <p:spPr/>
        <p:txBody>
          <a:bodyPr/>
          <a:lstStyle/>
          <a:p>
            <a:r>
              <a:rPr lang="en-US" altLang="zh-CN" b="1" dirty="0">
                <a:latin typeface="-apple-system"/>
              </a:rPr>
              <a:t>Example</a:t>
            </a:r>
            <a:r>
              <a:rPr lang="zh-CN" altLang="en-US" b="1" dirty="0">
                <a:latin typeface="-apple-system"/>
              </a:rPr>
              <a:t> </a:t>
            </a:r>
            <a:r>
              <a:rPr lang="en-US" altLang="zh-CN" b="1" dirty="0">
                <a:latin typeface="-apple-system"/>
              </a:rPr>
              <a:t>-</a:t>
            </a:r>
            <a:r>
              <a:rPr lang="zh-CN" altLang="en-US" b="1" dirty="0">
                <a:latin typeface="-apple-system"/>
              </a:rPr>
              <a:t> </a:t>
            </a:r>
            <a:r>
              <a:rPr lang="en-GB" b="1" i="0" dirty="0">
                <a:effectLst/>
                <a:latin typeface="-apple-system"/>
              </a:rPr>
              <a:t>normal equations</a:t>
            </a:r>
            <a:r>
              <a:rPr lang="zh-CN" altLang="en-US" b="1" i="0" dirty="0">
                <a:effectLst/>
                <a:latin typeface="-apple-system"/>
              </a:rPr>
              <a:t> </a:t>
            </a:r>
            <a:r>
              <a:rPr lang="en-US" altLang="zh-CN" b="1" i="0" dirty="0">
                <a:effectLst/>
                <a:latin typeface="-apple-system"/>
              </a:rPr>
              <a:t>methods</a:t>
            </a:r>
            <a:r>
              <a:rPr lang="zh-CN" altLang="en-US" i="0" dirty="0">
                <a:effectLst/>
                <a:latin typeface="-apple-system"/>
              </a:rPr>
              <a:t> </a:t>
            </a:r>
            <a:br>
              <a:rPr lang="en-US" altLang="zh-CN" b="1" i="0" dirty="0">
                <a:effectLst/>
                <a:latin typeface="-apple-system"/>
              </a:rPr>
            </a:br>
            <a:endParaRPr lang="en-US" dirty="0"/>
          </a:p>
        </p:txBody>
      </p:sp>
      <p:sp>
        <p:nvSpPr>
          <p:cNvPr id="8" name="TextBox 7">
            <a:extLst>
              <a:ext uri="{FF2B5EF4-FFF2-40B4-BE49-F238E27FC236}">
                <a16:creationId xmlns:a16="http://schemas.microsoft.com/office/drawing/2014/main" id="{A870A869-44CE-86D7-449C-FFC2799316FD}"/>
              </a:ext>
            </a:extLst>
          </p:cNvPr>
          <p:cNvSpPr txBox="1"/>
          <p:nvPr/>
        </p:nvSpPr>
        <p:spPr>
          <a:xfrm>
            <a:off x="2549236" y="970796"/>
            <a:ext cx="6098290" cy="369332"/>
          </a:xfrm>
          <a:prstGeom prst="rect">
            <a:avLst/>
          </a:prstGeom>
          <a:noFill/>
        </p:spPr>
        <p:txBody>
          <a:bodyPr wrap="square">
            <a:spAutoFit/>
          </a:bodyPr>
          <a:lstStyle/>
          <a:p>
            <a:r>
              <a:rPr lang="en-US" altLang="zh-CN" b="1" dirty="0">
                <a:latin typeface="-apple-system"/>
              </a:rPr>
              <a:t>Solution</a:t>
            </a:r>
            <a:endParaRPr lang="en-US" dirty="0"/>
          </a:p>
        </p:txBody>
      </p:sp>
      <p:pic>
        <p:nvPicPr>
          <p:cNvPr id="9" name="Picture 8">
            <a:extLst>
              <a:ext uri="{FF2B5EF4-FFF2-40B4-BE49-F238E27FC236}">
                <a16:creationId xmlns:a16="http://schemas.microsoft.com/office/drawing/2014/main" id="{BD80CE92-5C5D-4191-0CF7-09C2CCFFDAAC}"/>
              </a:ext>
            </a:extLst>
          </p:cNvPr>
          <p:cNvPicPr>
            <a:picLocks noChangeAspect="1"/>
          </p:cNvPicPr>
          <p:nvPr/>
        </p:nvPicPr>
        <p:blipFill>
          <a:blip r:embed="rId2"/>
          <a:stretch>
            <a:fillRect/>
          </a:stretch>
        </p:blipFill>
        <p:spPr>
          <a:xfrm>
            <a:off x="615158" y="1627188"/>
            <a:ext cx="4339531" cy="1748529"/>
          </a:xfrm>
          <a:prstGeom prst="rect">
            <a:avLst/>
          </a:prstGeom>
        </p:spPr>
      </p:pic>
      <p:pic>
        <p:nvPicPr>
          <p:cNvPr id="10" name="Picture 9">
            <a:extLst>
              <a:ext uri="{FF2B5EF4-FFF2-40B4-BE49-F238E27FC236}">
                <a16:creationId xmlns:a16="http://schemas.microsoft.com/office/drawing/2014/main" id="{A9611143-7DD6-730C-1CB6-060A67A3FB4D}"/>
              </a:ext>
            </a:extLst>
          </p:cNvPr>
          <p:cNvPicPr>
            <a:picLocks noChangeAspect="1"/>
          </p:cNvPicPr>
          <p:nvPr/>
        </p:nvPicPr>
        <p:blipFill>
          <a:blip r:embed="rId3"/>
          <a:stretch>
            <a:fillRect/>
          </a:stretch>
        </p:blipFill>
        <p:spPr>
          <a:xfrm>
            <a:off x="903916" y="3580505"/>
            <a:ext cx="4075905" cy="979713"/>
          </a:xfrm>
          <a:prstGeom prst="rect">
            <a:avLst/>
          </a:prstGeom>
        </p:spPr>
      </p:pic>
      <p:pic>
        <p:nvPicPr>
          <p:cNvPr id="11" name="Picture 10">
            <a:extLst>
              <a:ext uri="{FF2B5EF4-FFF2-40B4-BE49-F238E27FC236}">
                <a16:creationId xmlns:a16="http://schemas.microsoft.com/office/drawing/2014/main" id="{CB497B57-29D4-B5BF-D7E4-ACA94DDCE9BC}"/>
              </a:ext>
            </a:extLst>
          </p:cNvPr>
          <p:cNvPicPr>
            <a:picLocks noChangeAspect="1"/>
          </p:cNvPicPr>
          <p:nvPr/>
        </p:nvPicPr>
        <p:blipFill>
          <a:blip r:embed="rId4"/>
          <a:stretch>
            <a:fillRect/>
          </a:stretch>
        </p:blipFill>
        <p:spPr>
          <a:xfrm>
            <a:off x="903916" y="4922621"/>
            <a:ext cx="4142472" cy="1929166"/>
          </a:xfrm>
          <a:prstGeom prst="rect">
            <a:avLst/>
          </a:prstGeom>
        </p:spPr>
      </p:pic>
      <p:pic>
        <p:nvPicPr>
          <p:cNvPr id="12" name="Picture 11">
            <a:extLst>
              <a:ext uri="{FF2B5EF4-FFF2-40B4-BE49-F238E27FC236}">
                <a16:creationId xmlns:a16="http://schemas.microsoft.com/office/drawing/2014/main" id="{CEB9FDE7-A06D-F6A5-355E-BF82D59F453A}"/>
              </a:ext>
            </a:extLst>
          </p:cNvPr>
          <p:cNvPicPr>
            <a:picLocks noChangeAspect="1"/>
          </p:cNvPicPr>
          <p:nvPr/>
        </p:nvPicPr>
        <p:blipFill>
          <a:blip r:embed="rId5"/>
          <a:stretch>
            <a:fillRect/>
          </a:stretch>
        </p:blipFill>
        <p:spPr>
          <a:xfrm>
            <a:off x="7224151" y="1677976"/>
            <a:ext cx="4284913" cy="1049843"/>
          </a:xfrm>
          <a:prstGeom prst="rect">
            <a:avLst/>
          </a:prstGeom>
        </p:spPr>
      </p:pic>
      <p:pic>
        <p:nvPicPr>
          <p:cNvPr id="13" name="Picture 12">
            <a:extLst>
              <a:ext uri="{FF2B5EF4-FFF2-40B4-BE49-F238E27FC236}">
                <a16:creationId xmlns:a16="http://schemas.microsoft.com/office/drawing/2014/main" id="{90DD2F30-6B35-5BB4-E138-B5F5477675C0}"/>
              </a:ext>
            </a:extLst>
          </p:cNvPr>
          <p:cNvPicPr>
            <a:picLocks noChangeAspect="1"/>
          </p:cNvPicPr>
          <p:nvPr/>
        </p:nvPicPr>
        <p:blipFill>
          <a:blip r:embed="rId6"/>
          <a:stretch>
            <a:fillRect/>
          </a:stretch>
        </p:blipFill>
        <p:spPr>
          <a:xfrm>
            <a:off x="7145614" y="2808778"/>
            <a:ext cx="3993257" cy="3357479"/>
          </a:xfrm>
          <a:prstGeom prst="rect">
            <a:avLst/>
          </a:prstGeom>
        </p:spPr>
      </p:pic>
      <p:pic>
        <p:nvPicPr>
          <p:cNvPr id="14" name="Picture 13">
            <a:extLst>
              <a:ext uri="{FF2B5EF4-FFF2-40B4-BE49-F238E27FC236}">
                <a16:creationId xmlns:a16="http://schemas.microsoft.com/office/drawing/2014/main" id="{5D40C959-7CF7-C082-AE5A-82E4B6C3B1D8}"/>
              </a:ext>
            </a:extLst>
          </p:cNvPr>
          <p:cNvPicPr>
            <a:picLocks noChangeAspect="1"/>
          </p:cNvPicPr>
          <p:nvPr/>
        </p:nvPicPr>
        <p:blipFill>
          <a:blip r:embed="rId7"/>
          <a:stretch>
            <a:fillRect/>
          </a:stretch>
        </p:blipFill>
        <p:spPr>
          <a:xfrm>
            <a:off x="8723992" y="6166257"/>
            <a:ext cx="907877" cy="592746"/>
          </a:xfrm>
          <a:prstGeom prst="rect">
            <a:avLst/>
          </a:prstGeom>
        </p:spPr>
      </p:pic>
    </p:spTree>
    <p:extLst>
      <p:ext uri="{BB962C8B-B14F-4D97-AF65-F5344CB8AC3E}">
        <p14:creationId xmlns:p14="http://schemas.microsoft.com/office/powerpoint/2010/main" val="895642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76CD66-C929-4017-C42C-8531E771BAC6}"/>
              </a:ext>
            </a:extLst>
          </p:cNvPr>
          <p:cNvSpPr>
            <a:spLocks noGrp="1"/>
          </p:cNvSpPr>
          <p:nvPr>
            <p:ph type="title"/>
          </p:nvPr>
        </p:nvSpPr>
        <p:spPr>
          <a:xfrm>
            <a:off x="2549236" y="533614"/>
            <a:ext cx="9210963" cy="888786"/>
          </a:xfrm>
        </p:spPr>
        <p:txBody>
          <a:bodyPr anchor="t">
            <a:normAutofit/>
          </a:bodyPr>
          <a:lstStyle/>
          <a:p>
            <a:r>
              <a:rPr lang="en-US" altLang="zh-CN" sz="1800"/>
              <a:t>Application:</a:t>
            </a:r>
            <a:r>
              <a:rPr lang="zh-CN" altLang="en-US" sz="1800"/>
              <a:t> </a:t>
            </a:r>
            <a:r>
              <a:rPr lang="en-GB" altLang="zh-CN" sz="1800"/>
              <a:t>Line fitting</a:t>
            </a:r>
            <a:br>
              <a:rPr lang="en-GB" altLang="zh-CN" sz="1800"/>
            </a:br>
            <a:br>
              <a:rPr lang="en-GB" altLang="zh-CN" sz="1800"/>
            </a:br>
            <a:endParaRPr lang="en-US" sz="1800"/>
          </a:p>
        </p:txBody>
      </p:sp>
      <p:pic>
        <p:nvPicPr>
          <p:cNvPr id="6" name="Picture 2">
            <a:extLst>
              <a:ext uri="{FF2B5EF4-FFF2-40B4-BE49-F238E27FC236}">
                <a16:creationId xmlns:a16="http://schemas.microsoft.com/office/drawing/2014/main" id="{BB8C1B37-32D4-4CDA-5921-E2D7AD46E1BF}"/>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872593" y="1627188"/>
            <a:ext cx="8300763" cy="4606925"/>
          </a:xfrm>
          <a:prstGeom prst="rect">
            <a:avLst/>
          </a:prstGeom>
          <a:solidFill>
            <a:srgbClr val="FFFFFF"/>
          </a:solid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90800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C224D60A-5625-4DEA-A87A-0B0B379B9FF8}"/>
              </a:ext>
            </a:extLst>
          </p:cNvPr>
          <p:cNvSpPr>
            <a:spLocks noGrp="1"/>
          </p:cNvSpPr>
          <p:nvPr>
            <p:ph type="title"/>
          </p:nvPr>
        </p:nvSpPr>
        <p:spPr>
          <a:xfrm>
            <a:off x="2549236" y="533614"/>
            <a:ext cx="9210963" cy="888786"/>
          </a:xfrm>
        </p:spPr>
        <p:txBody>
          <a:bodyPr/>
          <a:lstStyle/>
          <a:p>
            <a:r>
              <a:rPr lang="en-US" dirty="0"/>
              <a:t>Example: Deep Neural Networks</a:t>
            </a:r>
          </a:p>
        </p:txBody>
      </p:sp>
      <p:pic>
        <p:nvPicPr>
          <p:cNvPr id="4" name="Online Media 3" title="Google DeepMind&amp;#39;s Deep Q-learning playing Atari Breakout">
            <a:hlinkClick r:id="" action="ppaction://media"/>
            <a:extLst>
              <a:ext uri="{FF2B5EF4-FFF2-40B4-BE49-F238E27FC236}">
                <a16:creationId xmlns:a16="http://schemas.microsoft.com/office/drawing/2014/main" id="{12687E4B-9912-D0A1-37E7-080F9DE383D0}"/>
              </a:ext>
            </a:extLst>
          </p:cNvPr>
          <p:cNvPicPr>
            <a:picLocks noGrp="1" noRot="1" noChangeAspect="1"/>
          </p:cNvPicPr>
          <p:nvPr>
            <p:ph sz="quarter" idx="13"/>
            <a:videoFile r:link="rId1"/>
          </p:nvPr>
        </p:nvPicPr>
        <p:blipFill>
          <a:blip r:embed="rId3"/>
          <a:stretch>
            <a:fillRect/>
          </a:stretch>
        </p:blipFill>
        <p:spPr>
          <a:xfrm>
            <a:off x="2951692" y="1627188"/>
            <a:ext cx="6142566" cy="4606925"/>
          </a:xfrm>
          <a:prstGeom prst="rect">
            <a:avLst/>
          </a:prstGeom>
          <a:noFill/>
        </p:spPr>
      </p:pic>
    </p:spTree>
    <p:extLst>
      <p:ext uri="{BB962C8B-B14F-4D97-AF65-F5344CB8AC3E}">
        <p14:creationId xmlns:p14="http://schemas.microsoft.com/office/powerpoint/2010/main" val="346474561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D876D5-AA17-0725-E0D5-AE992C650EE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00AB13E-DCB9-046E-5362-6287450D03F5}"/>
              </a:ext>
            </a:extLst>
          </p:cNvPr>
          <p:cNvSpPr>
            <a:spLocks noGrp="1"/>
          </p:cNvSpPr>
          <p:nvPr>
            <p:ph type="title"/>
          </p:nvPr>
        </p:nvSpPr>
        <p:spPr/>
        <p:txBody>
          <a:bodyPr>
            <a:normAutofit fontScale="90000"/>
          </a:bodyPr>
          <a:lstStyle/>
          <a:p>
            <a:r>
              <a:rPr lang="en-US" altLang="zh-CN" dirty="0"/>
              <a:t>Application:</a:t>
            </a:r>
            <a:r>
              <a:rPr lang="zh-CN" altLang="en-US" dirty="0"/>
              <a:t> </a:t>
            </a:r>
            <a:r>
              <a:rPr lang="en-GB" altLang="zh-CN" dirty="0"/>
              <a:t>Line fitting</a:t>
            </a:r>
            <a:br>
              <a:rPr lang="en-GB" altLang="zh-CN" dirty="0"/>
            </a:br>
            <a:br>
              <a:rPr lang="en-GB" altLang="zh-CN" dirty="0"/>
            </a:br>
            <a:endParaRPr lang="en-US" dirty="0"/>
          </a:p>
        </p:txBody>
      </p:sp>
      <p:sp>
        <p:nvSpPr>
          <p:cNvPr id="3" name="Content Placeholder 2">
            <a:extLst>
              <a:ext uri="{FF2B5EF4-FFF2-40B4-BE49-F238E27FC236}">
                <a16:creationId xmlns:a16="http://schemas.microsoft.com/office/drawing/2014/main" id="{8A2C69C9-73DA-F45B-2007-725BEE4CE5CD}"/>
              </a:ext>
            </a:extLst>
          </p:cNvPr>
          <p:cNvSpPr>
            <a:spLocks noGrp="1"/>
          </p:cNvSpPr>
          <p:nvPr>
            <p:ph sz="quarter" idx="13"/>
          </p:nvPr>
        </p:nvSpPr>
        <p:spPr>
          <a:xfrm>
            <a:off x="285750" y="1627188"/>
            <a:ext cx="7412908" cy="4606925"/>
          </a:xfrm>
        </p:spPr>
        <p:txBody>
          <a:bodyPr/>
          <a:lstStyle/>
          <a:p>
            <a:pPr marL="0" indent="0">
              <a:buNone/>
            </a:pPr>
            <a:r>
              <a:rPr lang="en-GB" b="0" i="0" dirty="0">
                <a:effectLst/>
                <a:latin typeface="-apple-system"/>
              </a:rPr>
              <a:t>We will examine this process for the simplest possible </a:t>
            </a:r>
            <a:r>
              <a:rPr lang="en-GB" b="1" i="0" dirty="0">
                <a:effectLst/>
                <a:latin typeface="-apple-system"/>
              </a:rPr>
              <a:t>linear regression</a:t>
            </a:r>
            <a:r>
              <a:rPr lang="en-GB" b="0" i="0" dirty="0">
                <a:effectLst/>
                <a:latin typeface="-apple-system"/>
              </a:rPr>
              <a:t> example: finding gradient m and offset c for the line equation</a:t>
            </a:r>
            <a:r>
              <a:rPr lang="zh-CN" altLang="en-US" b="0" i="0" dirty="0">
                <a:effectLst/>
                <a:latin typeface="-apple-system"/>
              </a:rPr>
              <a:t>：</a:t>
            </a:r>
            <a:endParaRPr lang="en-GB" altLang="zh-CN" b="0" i="0" dirty="0">
              <a:effectLst/>
              <a:latin typeface="-apple-system"/>
            </a:endParaRPr>
          </a:p>
          <a:p>
            <a:endParaRPr lang="en-GB" altLang="zh-CN" b="0" i="0" dirty="0">
              <a:effectLst/>
              <a:latin typeface="-apple-system"/>
            </a:endParaRPr>
          </a:p>
          <a:p>
            <a:pPr marL="0" indent="0" algn="ctr">
              <a:buNone/>
            </a:pPr>
            <a:r>
              <a:rPr lang="en-GB" b="0" i="0" dirty="0">
                <a:effectLst/>
                <a:latin typeface="-apple-system"/>
              </a:rPr>
              <a:t>such that the squared distance to a set of observed (</a:t>
            </a:r>
            <a:r>
              <a:rPr lang="en-GB" b="0" i="0" dirty="0" err="1">
                <a:effectLst/>
                <a:latin typeface="-apple-system"/>
              </a:rPr>
              <a:t>x,y</a:t>
            </a:r>
            <a:r>
              <a:rPr lang="en-GB" b="0" i="0" dirty="0">
                <a:effectLst/>
                <a:latin typeface="-apple-system"/>
              </a:rPr>
              <a:t>) data points is minimised.</a:t>
            </a:r>
          </a:p>
          <a:p>
            <a:pPr marL="0" indent="0" algn="ctr">
              <a:buNone/>
            </a:pPr>
            <a:endParaRPr lang="en-GB" dirty="0">
              <a:latin typeface="-apple-system"/>
            </a:endParaRPr>
          </a:p>
          <a:p>
            <a:pPr marL="0" indent="0" algn="ctr">
              <a:buNone/>
            </a:pPr>
            <a:endParaRPr lang="en-GB" dirty="0">
              <a:latin typeface="-apple-system"/>
            </a:endParaRPr>
          </a:p>
          <a:p>
            <a:pPr marL="0" indent="0">
              <a:buNone/>
            </a:pPr>
            <a:r>
              <a:rPr lang="en-GB" b="0" i="0" dirty="0">
                <a:effectLst/>
                <a:latin typeface="-apple-system"/>
              </a:rPr>
              <a:t>This is a search over the </a:t>
            </a:r>
            <a:r>
              <a:rPr lang="el-GR" b="0" i="0" dirty="0">
                <a:effectLst/>
                <a:latin typeface="MJXc-TeX-math-I"/>
              </a:rPr>
              <a:t>θ</a:t>
            </a:r>
            <a:r>
              <a:rPr lang="el-GR" b="0" i="0" dirty="0">
                <a:effectLst/>
                <a:latin typeface="MJXc-TeX-main-R"/>
              </a:rPr>
              <a:t>=[</a:t>
            </a:r>
            <a:r>
              <a:rPr lang="en-GB" b="0" i="0" dirty="0" err="1">
                <a:effectLst/>
                <a:latin typeface="MJXc-TeX-math-I"/>
              </a:rPr>
              <a:t>m</a:t>
            </a:r>
            <a:r>
              <a:rPr lang="en-GB" b="0" i="0" dirty="0" err="1">
                <a:effectLst/>
                <a:latin typeface="MJXc-TeX-main-R"/>
              </a:rPr>
              <a:t>,</a:t>
            </a:r>
            <a:r>
              <a:rPr lang="en-GB" b="0" i="0" dirty="0" err="1">
                <a:effectLst/>
                <a:latin typeface="MJXc-TeX-math-I"/>
              </a:rPr>
              <a:t>c</a:t>
            </a:r>
            <a:r>
              <a:rPr lang="en-GB" b="0" i="0" dirty="0">
                <a:effectLst/>
                <a:latin typeface="MJXc-TeX-main-R"/>
              </a:rPr>
              <a:t>]</a:t>
            </a:r>
            <a:r>
              <a:rPr lang="el-GR" b="0" i="0" dirty="0">
                <a:effectLst/>
                <a:latin typeface="-apple-system"/>
              </a:rPr>
              <a:t> </a:t>
            </a:r>
            <a:r>
              <a:rPr lang="en-GB" b="0" i="0" dirty="0">
                <a:effectLst/>
                <a:latin typeface="-apple-system"/>
              </a:rPr>
              <a:t>space</a:t>
            </a:r>
            <a:r>
              <a:rPr lang="en-US" altLang="zh-CN" dirty="0">
                <a:latin typeface="-apple-system"/>
              </a:rPr>
              <a:t>,</a:t>
            </a:r>
            <a:r>
              <a:rPr lang="en-GB" b="0" i="0" dirty="0">
                <a:effectLst/>
                <a:latin typeface="-apple-system"/>
              </a:rPr>
              <a:t> </a:t>
            </a:r>
            <a:r>
              <a:rPr lang="en-US" altLang="zh-CN" b="0" i="0" dirty="0">
                <a:effectLst/>
                <a:latin typeface="-apple-system"/>
              </a:rPr>
              <a:t>and</a:t>
            </a:r>
            <a:r>
              <a:rPr lang="zh-CN" altLang="en-US" b="0" i="0" dirty="0">
                <a:effectLst/>
                <a:latin typeface="-apple-system"/>
              </a:rPr>
              <a:t> </a:t>
            </a:r>
            <a:r>
              <a:rPr lang="en-US" altLang="zh-CN" b="0" i="0" dirty="0">
                <a:effectLst/>
                <a:latin typeface="-apple-system"/>
              </a:rPr>
              <a:t>t</a:t>
            </a:r>
            <a:r>
              <a:rPr lang="en-GB" b="0" i="0" dirty="0">
                <a:effectLst/>
                <a:latin typeface="-apple-system"/>
              </a:rPr>
              <a:t>he objective function is</a:t>
            </a:r>
            <a:r>
              <a:rPr lang="en-US" altLang="zh-CN" b="0" i="0" dirty="0">
                <a:effectLst/>
                <a:latin typeface="-apple-system"/>
              </a:rPr>
              <a:t>:</a:t>
            </a:r>
            <a:endParaRPr lang="en-GB" altLang="zh-CN" dirty="0">
              <a:latin typeface="-apple-system"/>
            </a:endParaRPr>
          </a:p>
          <a:p>
            <a:pPr marL="0" indent="0">
              <a:buNone/>
            </a:pPr>
            <a:endParaRPr lang="en-US" dirty="0"/>
          </a:p>
        </p:txBody>
      </p:sp>
      <p:pic>
        <p:nvPicPr>
          <p:cNvPr id="4" name="Picture 3">
            <a:extLst>
              <a:ext uri="{FF2B5EF4-FFF2-40B4-BE49-F238E27FC236}">
                <a16:creationId xmlns:a16="http://schemas.microsoft.com/office/drawing/2014/main" id="{942332AE-CB0A-360A-803C-4387799904AF}"/>
              </a:ext>
            </a:extLst>
          </p:cNvPr>
          <p:cNvPicPr>
            <a:picLocks noChangeAspect="1"/>
          </p:cNvPicPr>
          <p:nvPr/>
        </p:nvPicPr>
        <p:blipFill>
          <a:blip r:embed="rId2"/>
          <a:stretch>
            <a:fillRect/>
          </a:stretch>
        </p:blipFill>
        <p:spPr>
          <a:xfrm>
            <a:off x="3331394" y="2690204"/>
            <a:ext cx="1663700" cy="558800"/>
          </a:xfrm>
          <a:prstGeom prst="rect">
            <a:avLst/>
          </a:prstGeom>
        </p:spPr>
      </p:pic>
      <p:pic>
        <p:nvPicPr>
          <p:cNvPr id="5" name="Picture 4">
            <a:extLst>
              <a:ext uri="{FF2B5EF4-FFF2-40B4-BE49-F238E27FC236}">
                <a16:creationId xmlns:a16="http://schemas.microsoft.com/office/drawing/2014/main" id="{F4A1810C-7BA0-0B96-5A67-F7DA11E49B51}"/>
              </a:ext>
            </a:extLst>
          </p:cNvPr>
          <p:cNvPicPr>
            <a:picLocks noChangeAspect="1"/>
          </p:cNvPicPr>
          <p:nvPr/>
        </p:nvPicPr>
        <p:blipFill>
          <a:blip r:embed="rId3"/>
          <a:stretch>
            <a:fillRect/>
          </a:stretch>
        </p:blipFill>
        <p:spPr>
          <a:xfrm>
            <a:off x="2709094" y="4108820"/>
            <a:ext cx="2908300" cy="406400"/>
          </a:xfrm>
          <a:prstGeom prst="rect">
            <a:avLst/>
          </a:prstGeom>
        </p:spPr>
      </p:pic>
      <p:pic>
        <p:nvPicPr>
          <p:cNvPr id="6" name="Picture 2">
            <a:extLst>
              <a:ext uri="{FF2B5EF4-FFF2-40B4-BE49-F238E27FC236}">
                <a16:creationId xmlns:a16="http://schemas.microsoft.com/office/drawing/2014/main" id="{57EE567F-F254-F59B-ED28-21FF8A52A15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98896" y="1790980"/>
            <a:ext cx="4659181" cy="25878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644543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76CD66-C929-4017-C42C-8531E771BAC6}"/>
              </a:ext>
            </a:extLst>
          </p:cNvPr>
          <p:cNvSpPr>
            <a:spLocks noGrp="1"/>
          </p:cNvSpPr>
          <p:nvPr>
            <p:ph type="title"/>
          </p:nvPr>
        </p:nvSpPr>
        <p:spPr/>
        <p:txBody>
          <a:bodyPr>
            <a:normAutofit fontScale="90000"/>
          </a:bodyPr>
          <a:lstStyle/>
          <a:p>
            <a:r>
              <a:rPr lang="en-US" altLang="zh-CN" dirty="0"/>
              <a:t>Application:</a:t>
            </a:r>
            <a:r>
              <a:rPr lang="zh-CN" altLang="en-US" dirty="0"/>
              <a:t> </a:t>
            </a:r>
            <a:r>
              <a:rPr lang="en-GB" altLang="zh-CN" dirty="0"/>
              <a:t>Line fitting</a:t>
            </a:r>
            <a:br>
              <a:rPr lang="en-GB" altLang="zh-CN" dirty="0"/>
            </a:br>
            <a:br>
              <a:rPr lang="en-GB" altLang="zh-CN" dirty="0"/>
            </a:br>
            <a:endParaRPr lang="en-US" dirty="0"/>
          </a:p>
        </p:txBody>
      </p:sp>
      <p:sp>
        <p:nvSpPr>
          <p:cNvPr id="3" name="Content Placeholder 2">
            <a:extLst>
              <a:ext uri="{FF2B5EF4-FFF2-40B4-BE49-F238E27FC236}">
                <a16:creationId xmlns:a16="http://schemas.microsoft.com/office/drawing/2014/main" id="{8120F9F7-2E68-6D3F-9A1D-AD636EBD0EC7}"/>
              </a:ext>
            </a:extLst>
          </p:cNvPr>
          <p:cNvSpPr>
            <a:spLocks noGrp="1"/>
          </p:cNvSpPr>
          <p:nvPr>
            <p:ph sz="quarter" idx="13"/>
          </p:nvPr>
        </p:nvSpPr>
        <p:spPr>
          <a:xfrm>
            <a:off x="285750" y="1627188"/>
            <a:ext cx="7909474" cy="4606925"/>
          </a:xfrm>
        </p:spPr>
        <p:txBody>
          <a:bodyPr/>
          <a:lstStyle/>
          <a:p>
            <a:pPr marL="0" indent="0">
              <a:buNone/>
            </a:pPr>
            <a:r>
              <a:rPr lang="en-GB" b="0" i="0" dirty="0">
                <a:effectLst/>
                <a:latin typeface="-apple-system"/>
              </a:rPr>
              <a:t>This is a search over the </a:t>
            </a:r>
            <a:r>
              <a:rPr lang="el-GR" b="0" i="0" dirty="0">
                <a:effectLst/>
                <a:latin typeface="MJXc-TeX-math-I"/>
              </a:rPr>
              <a:t>θ</a:t>
            </a:r>
            <a:r>
              <a:rPr lang="el-GR" b="0" i="0" dirty="0">
                <a:effectLst/>
                <a:latin typeface="MJXc-TeX-main-R"/>
              </a:rPr>
              <a:t>=[</a:t>
            </a:r>
            <a:r>
              <a:rPr lang="en-GB" b="0" i="0" dirty="0" err="1">
                <a:effectLst/>
                <a:latin typeface="MJXc-TeX-math-I"/>
              </a:rPr>
              <a:t>m</a:t>
            </a:r>
            <a:r>
              <a:rPr lang="en-GB" b="0" i="0" dirty="0" err="1">
                <a:effectLst/>
                <a:latin typeface="MJXc-TeX-main-R"/>
              </a:rPr>
              <a:t>,</a:t>
            </a:r>
            <a:r>
              <a:rPr lang="en-GB" b="0" i="0" dirty="0" err="1">
                <a:effectLst/>
                <a:latin typeface="MJXc-TeX-math-I"/>
              </a:rPr>
              <a:t>c</a:t>
            </a:r>
            <a:r>
              <a:rPr lang="en-GB" b="0" i="0" dirty="0">
                <a:effectLst/>
                <a:latin typeface="MJXc-TeX-main-R"/>
              </a:rPr>
              <a:t>]</a:t>
            </a:r>
            <a:r>
              <a:rPr lang="el-GR" b="0" i="0" dirty="0">
                <a:effectLst/>
                <a:latin typeface="-apple-system"/>
              </a:rPr>
              <a:t> </a:t>
            </a:r>
            <a:r>
              <a:rPr lang="en-GB" b="0" i="0" dirty="0">
                <a:effectLst/>
                <a:latin typeface="-apple-system"/>
              </a:rPr>
              <a:t>space</a:t>
            </a:r>
            <a:r>
              <a:rPr lang="en-US" altLang="zh-CN" dirty="0">
                <a:latin typeface="-apple-system"/>
              </a:rPr>
              <a:t>,</a:t>
            </a:r>
            <a:r>
              <a:rPr lang="en-GB" b="0" i="0" dirty="0">
                <a:effectLst/>
                <a:latin typeface="-apple-system"/>
              </a:rPr>
              <a:t>  </a:t>
            </a:r>
            <a:r>
              <a:rPr lang="en-US" altLang="zh-CN" b="0" i="0" dirty="0">
                <a:effectLst/>
                <a:latin typeface="-apple-system"/>
              </a:rPr>
              <a:t>and</a:t>
            </a:r>
            <a:r>
              <a:rPr lang="zh-CN" altLang="en-US" b="0" i="0" dirty="0">
                <a:effectLst/>
                <a:latin typeface="-apple-system"/>
              </a:rPr>
              <a:t> </a:t>
            </a:r>
            <a:r>
              <a:rPr lang="en-US" altLang="zh-CN" b="0" i="0" dirty="0">
                <a:effectLst/>
                <a:latin typeface="-apple-system"/>
              </a:rPr>
              <a:t>t</a:t>
            </a:r>
            <a:r>
              <a:rPr lang="en-GB" b="0" i="0" dirty="0">
                <a:effectLst/>
                <a:latin typeface="-apple-system"/>
              </a:rPr>
              <a:t>he objective function is</a:t>
            </a:r>
            <a:r>
              <a:rPr lang="en-US" altLang="zh-CN" b="0" i="0" dirty="0">
                <a:effectLst/>
                <a:latin typeface="-apple-system"/>
              </a:rPr>
              <a:t>:</a:t>
            </a:r>
          </a:p>
          <a:p>
            <a:pPr marL="0" indent="0">
              <a:buNone/>
            </a:pPr>
            <a:endParaRPr lang="en-US" altLang="zh-CN" dirty="0">
              <a:latin typeface="-apple-system"/>
            </a:endParaRPr>
          </a:p>
          <a:p>
            <a:pPr algn="l"/>
            <a:r>
              <a:rPr lang="en-GB" b="0" i="0" dirty="0">
                <a:effectLst/>
                <a:latin typeface="-apple-system"/>
              </a:rPr>
              <a:t>We can solve this directly using the </a:t>
            </a:r>
            <a:r>
              <a:rPr lang="en-GB" b="1" i="0" dirty="0">
                <a:effectLst/>
                <a:latin typeface="-apple-system"/>
              </a:rPr>
              <a:t>pseudo-inverse</a:t>
            </a:r>
            <a:r>
              <a:rPr lang="en-GB" b="0" i="0" dirty="0">
                <a:effectLst/>
                <a:latin typeface="-apple-system"/>
              </a:rPr>
              <a:t> via the SVD. This is a problem that can be solved directly in one step.</a:t>
            </a:r>
          </a:p>
          <a:p>
            <a:pPr marL="0" indent="0">
              <a:buNone/>
            </a:pPr>
            <a:br>
              <a:rPr lang="en-GB" dirty="0"/>
            </a:br>
            <a:endParaRPr lang="en-GB" altLang="zh-CN" dirty="0">
              <a:latin typeface="-apple-system"/>
            </a:endParaRPr>
          </a:p>
          <a:p>
            <a:pPr marL="0" indent="0">
              <a:buNone/>
            </a:pPr>
            <a:endParaRPr lang="en-US" dirty="0"/>
          </a:p>
        </p:txBody>
      </p:sp>
      <p:pic>
        <p:nvPicPr>
          <p:cNvPr id="5" name="Picture 4">
            <a:extLst>
              <a:ext uri="{FF2B5EF4-FFF2-40B4-BE49-F238E27FC236}">
                <a16:creationId xmlns:a16="http://schemas.microsoft.com/office/drawing/2014/main" id="{0D634A90-D9AE-D7CE-09DC-775380679D53}"/>
              </a:ext>
            </a:extLst>
          </p:cNvPr>
          <p:cNvPicPr>
            <a:picLocks noChangeAspect="1"/>
          </p:cNvPicPr>
          <p:nvPr/>
        </p:nvPicPr>
        <p:blipFill>
          <a:blip r:embed="rId2"/>
          <a:stretch>
            <a:fillRect/>
          </a:stretch>
        </p:blipFill>
        <p:spPr>
          <a:xfrm>
            <a:off x="3101808" y="2212701"/>
            <a:ext cx="2908300" cy="406400"/>
          </a:xfrm>
          <a:prstGeom prst="rect">
            <a:avLst/>
          </a:prstGeom>
        </p:spPr>
      </p:pic>
      <p:pic>
        <p:nvPicPr>
          <p:cNvPr id="7" name="Picture 6">
            <a:extLst>
              <a:ext uri="{FF2B5EF4-FFF2-40B4-BE49-F238E27FC236}">
                <a16:creationId xmlns:a16="http://schemas.microsoft.com/office/drawing/2014/main" id="{14AF678D-A740-86C1-8985-7877FF749337}"/>
              </a:ext>
            </a:extLst>
          </p:cNvPr>
          <p:cNvPicPr>
            <a:picLocks noChangeAspect="1"/>
          </p:cNvPicPr>
          <p:nvPr/>
        </p:nvPicPr>
        <p:blipFill>
          <a:blip r:embed="rId3"/>
          <a:srcRect r="19895"/>
          <a:stretch/>
        </p:blipFill>
        <p:spPr>
          <a:xfrm>
            <a:off x="928662" y="4028673"/>
            <a:ext cx="6226055" cy="2205440"/>
          </a:xfrm>
          <a:prstGeom prst="rect">
            <a:avLst/>
          </a:prstGeom>
        </p:spPr>
      </p:pic>
      <p:pic>
        <p:nvPicPr>
          <p:cNvPr id="8" name="Picture 7">
            <a:extLst>
              <a:ext uri="{FF2B5EF4-FFF2-40B4-BE49-F238E27FC236}">
                <a16:creationId xmlns:a16="http://schemas.microsoft.com/office/drawing/2014/main" id="{895A1E6F-72BE-57A2-4421-0D4CE4358D84}"/>
              </a:ext>
            </a:extLst>
          </p:cNvPr>
          <p:cNvPicPr>
            <a:picLocks noChangeAspect="1"/>
          </p:cNvPicPr>
          <p:nvPr/>
        </p:nvPicPr>
        <p:blipFill>
          <a:blip r:embed="rId4"/>
          <a:stretch>
            <a:fillRect/>
          </a:stretch>
        </p:blipFill>
        <p:spPr>
          <a:xfrm>
            <a:off x="8277391" y="2415901"/>
            <a:ext cx="3628859" cy="3029498"/>
          </a:xfrm>
          <a:prstGeom prst="rect">
            <a:avLst/>
          </a:prstGeom>
        </p:spPr>
      </p:pic>
    </p:spTree>
    <p:extLst>
      <p:ext uri="{BB962C8B-B14F-4D97-AF65-F5344CB8AC3E}">
        <p14:creationId xmlns:p14="http://schemas.microsoft.com/office/powerpoint/2010/main" val="310764006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59561A77-6B55-C81C-43A8-C222101E4B44}"/>
              </a:ext>
            </a:extLst>
          </p:cNvPr>
          <p:cNvSpPr>
            <a:spLocks noGrp="1"/>
          </p:cNvSpPr>
          <p:nvPr>
            <p:ph type="title"/>
          </p:nvPr>
        </p:nvSpPr>
        <p:spPr/>
        <p:txBody>
          <a:bodyPr>
            <a:normAutofit/>
          </a:bodyPr>
          <a:lstStyle/>
          <a:p>
            <a:r>
              <a:rPr lang="en-US" dirty="0"/>
              <a:t>Properties of </a:t>
            </a:r>
            <a:r>
              <a:rPr lang="en-US" dirty="0" err="1"/>
              <a:t>optimisation</a:t>
            </a:r>
            <a:endParaRPr lang="en-US" dirty="0"/>
          </a:p>
        </p:txBody>
      </p:sp>
      <p:sp>
        <p:nvSpPr>
          <p:cNvPr id="11" name="Content Placeholder 10">
            <a:extLst>
              <a:ext uri="{FF2B5EF4-FFF2-40B4-BE49-F238E27FC236}">
                <a16:creationId xmlns:a16="http://schemas.microsoft.com/office/drawing/2014/main" id="{0739B6C3-8F36-5F65-42D5-0820F3B5DF20}"/>
              </a:ext>
            </a:extLst>
          </p:cNvPr>
          <p:cNvSpPr>
            <a:spLocks noGrp="1"/>
          </p:cNvSpPr>
          <p:nvPr>
            <p:ph sz="quarter" idx="13"/>
          </p:nvPr>
        </p:nvSpPr>
        <p:spPr/>
        <p:txBody>
          <a:bodyPr/>
          <a:lstStyle/>
          <a:p>
            <a:pPr marL="0" indent="0" algn="l">
              <a:buNone/>
            </a:pPr>
            <a:r>
              <a:rPr lang="en-GB" b="0" i="0" dirty="0">
                <a:effectLst/>
                <a:latin typeface="-apple-system"/>
              </a:rPr>
              <a:t>Every optimisation problem has two parts:</a:t>
            </a:r>
          </a:p>
          <a:p>
            <a:pPr lvl="1"/>
            <a:r>
              <a:rPr lang="en-GB" b="1" i="0" dirty="0">
                <a:effectLst/>
                <a:latin typeface="-apple-system"/>
              </a:rPr>
              <a:t>Parameters</a:t>
            </a:r>
            <a:r>
              <a:rPr lang="en-GB" b="0" i="0" dirty="0">
                <a:effectLst/>
                <a:latin typeface="-apple-system"/>
              </a:rPr>
              <a:t>, the things that can be adjusted.</a:t>
            </a:r>
          </a:p>
          <a:p>
            <a:pPr lvl="1"/>
            <a:r>
              <a:rPr lang="en-GB" b="1" i="0" dirty="0">
                <a:effectLst/>
                <a:latin typeface="-apple-system"/>
              </a:rPr>
              <a:t>Objective function</a:t>
            </a:r>
            <a:r>
              <a:rPr lang="en-GB" b="0" i="0" dirty="0">
                <a:effectLst/>
                <a:latin typeface="-apple-system"/>
              </a:rPr>
              <a:t>, which measures how good a particular set of parameters are.</a:t>
            </a:r>
          </a:p>
          <a:p>
            <a:pPr marL="0" indent="0" algn="l">
              <a:buNone/>
            </a:pPr>
            <a:endParaRPr lang="en-GB" b="0" i="0" dirty="0">
              <a:effectLst/>
              <a:latin typeface="-apple-system"/>
            </a:endParaRPr>
          </a:p>
          <a:p>
            <a:pPr marL="0" indent="0" algn="l">
              <a:buNone/>
            </a:pPr>
            <a:r>
              <a:rPr lang="en-GB" b="0" i="0" dirty="0">
                <a:effectLst/>
                <a:latin typeface="-apple-system"/>
              </a:rPr>
              <a:t>An optimisation problem usually also has:</a:t>
            </a:r>
          </a:p>
          <a:p>
            <a:pPr lvl="1"/>
            <a:r>
              <a:rPr lang="en-GB" b="1" i="0" dirty="0">
                <a:solidFill>
                  <a:schemeClr val="accent3"/>
                </a:solidFill>
                <a:effectLst/>
                <a:latin typeface="-apple-system"/>
              </a:rPr>
              <a:t>Constraints</a:t>
            </a:r>
            <a:r>
              <a:rPr lang="en-GB" b="0" i="0" dirty="0">
                <a:solidFill>
                  <a:schemeClr val="accent3"/>
                </a:solidFill>
                <a:effectLst/>
                <a:latin typeface="-apple-system"/>
              </a:rPr>
              <a:t>, that define the feasible set of parameters.</a:t>
            </a:r>
          </a:p>
          <a:p>
            <a:pPr marL="0" indent="0" algn="l">
              <a:buNone/>
            </a:pPr>
            <a:endParaRPr lang="en-GB" b="0" i="0" dirty="0">
              <a:effectLst/>
              <a:latin typeface="-apple-system"/>
            </a:endParaRPr>
          </a:p>
          <a:p>
            <a:pPr marL="0" indent="0" algn="l">
              <a:buNone/>
            </a:pPr>
            <a:r>
              <a:rPr lang="en-GB" b="0" i="0" dirty="0">
                <a:effectLst/>
                <a:latin typeface="-apple-system"/>
              </a:rPr>
              <a:t>The </a:t>
            </a:r>
            <a:r>
              <a:rPr lang="en-GB" b="1" i="0" dirty="0">
                <a:effectLst/>
                <a:latin typeface="-apple-system"/>
              </a:rPr>
              <a:t>objective function</a:t>
            </a:r>
            <a:r>
              <a:rPr lang="en-GB" b="0" i="0" dirty="0">
                <a:effectLst/>
                <a:latin typeface="-apple-system"/>
              </a:rPr>
              <a:t> is a function </a:t>
            </a:r>
            <a:r>
              <a:rPr lang="en-GB" b="0" i="1" dirty="0">
                <a:effectLst/>
                <a:latin typeface="-apple-system"/>
              </a:rPr>
              <a:t>of the parameters</a:t>
            </a:r>
            <a:r>
              <a:rPr lang="en-GB" b="0" i="0" dirty="0">
                <a:effectLst/>
                <a:latin typeface="-apple-system"/>
              </a:rPr>
              <a:t> which returns a </a:t>
            </a:r>
            <a:r>
              <a:rPr lang="en-GB" b="0" i="1" dirty="0">
                <a:effectLst/>
                <a:latin typeface="-apple-system"/>
              </a:rPr>
              <a:t>single scalar value</a:t>
            </a:r>
            <a:r>
              <a:rPr lang="en-GB" b="0" i="0" dirty="0">
                <a:effectLst/>
                <a:latin typeface="-apple-system"/>
              </a:rPr>
              <a:t>, representing how good that parameter set is.</a:t>
            </a:r>
          </a:p>
          <a:p>
            <a:pPr marL="0" indent="0">
              <a:buNone/>
            </a:pPr>
            <a:endParaRPr lang="en-US" dirty="0"/>
          </a:p>
        </p:txBody>
      </p:sp>
    </p:spTree>
    <p:extLst>
      <p:ext uri="{BB962C8B-B14F-4D97-AF65-F5344CB8AC3E}">
        <p14:creationId xmlns:p14="http://schemas.microsoft.com/office/powerpoint/2010/main" val="359759803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920543-3540-4884-BA8A-3A84058CDD41}"/>
              </a:ext>
            </a:extLst>
          </p:cNvPr>
          <p:cNvSpPr>
            <a:spLocks noGrp="1"/>
          </p:cNvSpPr>
          <p:nvPr>
            <p:ph type="title"/>
          </p:nvPr>
        </p:nvSpPr>
        <p:spPr/>
        <p:txBody>
          <a:bodyPr>
            <a:normAutofit/>
          </a:bodyPr>
          <a:lstStyle/>
          <a:p>
            <a:r>
              <a:rPr lang="en-US" dirty="0"/>
              <a:t>Constrained </a:t>
            </a:r>
            <a:r>
              <a:rPr lang="en-US" dirty="0" err="1"/>
              <a:t>optimisation</a:t>
            </a:r>
            <a:br>
              <a:rPr lang="en-US" dirty="0"/>
            </a:br>
            <a:endParaRPr lang="en-US" dirty="0"/>
          </a:p>
        </p:txBody>
      </p:sp>
      <p:sp>
        <p:nvSpPr>
          <p:cNvPr id="3" name="Content Placeholder 2">
            <a:extLst>
              <a:ext uri="{FF2B5EF4-FFF2-40B4-BE49-F238E27FC236}">
                <a16:creationId xmlns:a16="http://schemas.microsoft.com/office/drawing/2014/main" id="{C71B6AEF-397C-2249-E561-5CF312A3E556}"/>
              </a:ext>
            </a:extLst>
          </p:cNvPr>
          <p:cNvSpPr>
            <a:spLocks noGrp="1"/>
          </p:cNvSpPr>
          <p:nvPr>
            <p:ph sz="quarter" idx="13"/>
          </p:nvPr>
        </p:nvSpPr>
        <p:spPr>
          <a:xfrm>
            <a:off x="285750" y="1627188"/>
            <a:ext cx="6123288" cy="4606925"/>
          </a:xfrm>
        </p:spPr>
        <p:txBody>
          <a:bodyPr/>
          <a:lstStyle/>
          <a:p>
            <a:pPr algn="l"/>
            <a:r>
              <a:rPr lang="en-GB" b="0" i="0" dirty="0">
                <a:effectLst/>
                <a:latin typeface="-apple-system"/>
              </a:rPr>
              <a:t>If a problem has constraints on the parameters beyond purely minimising the objective function then the problem is </a:t>
            </a:r>
            <a:r>
              <a:rPr lang="en-GB" b="1" i="0" dirty="0">
                <a:effectLst/>
                <a:latin typeface="-apple-system"/>
              </a:rPr>
              <a:t>constrained optimisation</a:t>
            </a:r>
            <a:r>
              <a:rPr lang="en-GB" b="0" i="0" dirty="0">
                <a:effectLst/>
                <a:latin typeface="-apple-system"/>
              </a:rPr>
              <a:t>. </a:t>
            </a:r>
          </a:p>
          <a:p>
            <a:pPr algn="l"/>
            <a:r>
              <a:rPr lang="en-GB" b="0" i="0" dirty="0">
                <a:effectLst/>
                <a:latin typeface="-apple-system"/>
              </a:rPr>
              <a:t>For example, in the synthesizer above, it's not much use if the optimal solution requires one the knobs to be turned to an impossible value; the parameter space is limited in extent on every dimension. </a:t>
            </a:r>
          </a:p>
          <a:p>
            <a:pPr algn="l"/>
            <a:r>
              <a:rPr lang="en-GB" b="0" i="0" dirty="0">
                <a:effectLst/>
                <a:latin typeface="-apple-system"/>
              </a:rPr>
              <a:t>This limits the </a:t>
            </a:r>
            <a:r>
              <a:rPr lang="en-GB" b="1" i="0" dirty="0">
                <a:effectLst/>
                <a:latin typeface="-apple-system"/>
              </a:rPr>
              <a:t>feasible set</a:t>
            </a:r>
            <a:r>
              <a:rPr lang="en-GB" b="0" i="0" dirty="0">
                <a:effectLst/>
                <a:latin typeface="-apple-system"/>
              </a:rPr>
              <a:t> of the parameters.</a:t>
            </a:r>
          </a:p>
          <a:p>
            <a:pPr marL="0" indent="0">
              <a:buNone/>
            </a:pPr>
            <a:br>
              <a:rPr lang="en-GB" dirty="0"/>
            </a:br>
            <a:endParaRPr lang="en-US" dirty="0"/>
          </a:p>
        </p:txBody>
      </p:sp>
      <p:pic>
        <p:nvPicPr>
          <p:cNvPr id="4" name="Picture 3">
            <a:extLst>
              <a:ext uri="{FF2B5EF4-FFF2-40B4-BE49-F238E27FC236}">
                <a16:creationId xmlns:a16="http://schemas.microsoft.com/office/drawing/2014/main" id="{6A9E94A1-20E1-EEE6-12CF-8588EB0BB8D7}"/>
              </a:ext>
            </a:extLst>
          </p:cNvPr>
          <p:cNvPicPr>
            <a:picLocks noChangeAspect="1"/>
          </p:cNvPicPr>
          <p:nvPr/>
        </p:nvPicPr>
        <p:blipFill>
          <a:blip r:embed="rId2"/>
          <a:stretch>
            <a:fillRect/>
          </a:stretch>
        </p:blipFill>
        <p:spPr>
          <a:xfrm>
            <a:off x="7062363" y="1422400"/>
            <a:ext cx="4121187" cy="2890982"/>
          </a:xfrm>
          <a:prstGeom prst="rect">
            <a:avLst/>
          </a:prstGeom>
        </p:spPr>
      </p:pic>
      <p:pic>
        <p:nvPicPr>
          <p:cNvPr id="5" name="Picture 4">
            <a:extLst>
              <a:ext uri="{FF2B5EF4-FFF2-40B4-BE49-F238E27FC236}">
                <a16:creationId xmlns:a16="http://schemas.microsoft.com/office/drawing/2014/main" id="{3E525928-FC59-2C8A-0AF0-F5E8AF2E21A4}"/>
              </a:ext>
            </a:extLst>
          </p:cNvPr>
          <p:cNvPicPr>
            <a:picLocks noChangeAspect="1"/>
          </p:cNvPicPr>
          <p:nvPr/>
        </p:nvPicPr>
        <p:blipFill>
          <a:blip r:embed="rId3"/>
          <a:stretch>
            <a:fillRect/>
          </a:stretch>
        </p:blipFill>
        <p:spPr>
          <a:xfrm>
            <a:off x="2511716" y="5230812"/>
            <a:ext cx="1521176" cy="1307757"/>
          </a:xfrm>
          <a:prstGeom prst="rect">
            <a:avLst/>
          </a:prstGeom>
        </p:spPr>
      </p:pic>
    </p:spTree>
    <p:extLst>
      <p:ext uri="{BB962C8B-B14F-4D97-AF65-F5344CB8AC3E}">
        <p14:creationId xmlns:p14="http://schemas.microsoft.com/office/powerpoint/2010/main" val="353202727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920543-3540-4884-BA8A-3A84058CDD41}"/>
              </a:ext>
            </a:extLst>
          </p:cNvPr>
          <p:cNvSpPr>
            <a:spLocks noGrp="1"/>
          </p:cNvSpPr>
          <p:nvPr>
            <p:ph type="title"/>
          </p:nvPr>
        </p:nvSpPr>
        <p:spPr/>
        <p:txBody>
          <a:bodyPr>
            <a:normAutofit/>
          </a:bodyPr>
          <a:lstStyle/>
          <a:p>
            <a:r>
              <a:rPr lang="en-US" dirty="0"/>
              <a:t>Constrained </a:t>
            </a:r>
            <a:r>
              <a:rPr lang="en-US" dirty="0" err="1"/>
              <a:t>optimisation</a:t>
            </a:r>
            <a:br>
              <a:rPr lang="en-US" dirty="0"/>
            </a:br>
            <a:endParaRPr lang="en-US" dirty="0"/>
          </a:p>
        </p:txBody>
      </p:sp>
      <p:sp>
        <p:nvSpPr>
          <p:cNvPr id="3" name="Content Placeholder 2">
            <a:extLst>
              <a:ext uri="{FF2B5EF4-FFF2-40B4-BE49-F238E27FC236}">
                <a16:creationId xmlns:a16="http://schemas.microsoft.com/office/drawing/2014/main" id="{C71B6AEF-397C-2249-E561-5CF312A3E556}"/>
              </a:ext>
            </a:extLst>
          </p:cNvPr>
          <p:cNvSpPr>
            <a:spLocks noGrp="1"/>
          </p:cNvSpPr>
          <p:nvPr>
            <p:ph sz="quarter" idx="13"/>
          </p:nvPr>
        </p:nvSpPr>
        <p:spPr>
          <a:xfrm>
            <a:off x="6036414" y="1627188"/>
            <a:ext cx="5723785" cy="4606925"/>
          </a:xfrm>
        </p:spPr>
        <p:txBody>
          <a:bodyPr>
            <a:normAutofit fontScale="92500"/>
          </a:bodyPr>
          <a:lstStyle/>
          <a:p>
            <a:pPr algn="l">
              <a:buFont typeface="Arial" panose="020B0604020202020204" pitchFamily="34" charset="0"/>
              <a:buChar char="•"/>
            </a:pPr>
            <a:r>
              <a:rPr lang="en-GB" b="0" i="0" dirty="0">
                <a:effectLst/>
                <a:latin typeface="-apple-system"/>
              </a:rPr>
              <a:t>An </a:t>
            </a:r>
            <a:r>
              <a:rPr lang="en-GB" b="1" i="0" dirty="0">
                <a:effectLst/>
                <a:latin typeface="-apple-system"/>
              </a:rPr>
              <a:t>equality</a:t>
            </a:r>
            <a:r>
              <a:rPr lang="en-GB" b="0" i="0" dirty="0">
                <a:effectLst/>
                <a:latin typeface="-apple-system"/>
              </a:rPr>
              <a:t> constraint can be thought of as constraining the parameters to a </a:t>
            </a:r>
            <a:r>
              <a:rPr lang="en-GB" b="1" i="1" dirty="0">
                <a:effectLst/>
                <a:latin typeface="-apple-system"/>
              </a:rPr>
              <a:t>surface</a:t>
            </a:r>
            <a:r>
              <a:rPr lang="en-GB" b="0" i="0" dirty="0">
                <a:effectLst/>
                <a:latin typeface="-apple-system"/>
              </a:rPr>
              <a:t>, to represent a </a:t>
            </a:r>
            <a:r>
              <a:rPr lang="en-GB" b="0" i="0" dirty="0" err="1">
                <a:effectLst/>
                <a:latin typeface="-apple-system"/>
              </a:rPr>
              <a:t>tradeoff</a:t>
            </a:r>
            <a:r>
              <a:rPr lang="en-GB" b="0" i="0" dirty="0">
                <a:effectLst/>
                <a:latin typeface="-apple-system"/>
              </a:rPr>
              <a:t>. </a:t>
            </a:r>
          </a:p>
          <a:p>
            <a:pPr lvl="1"/>
            <a:r>
              <a:rPr lang="en-GB" b="0" i="0" dirty="0">
                <a:effectLst/>
                <a:latin typeface="-apple-system"/>
              </a:rPr>
              <a:t>For example, </a:t>
            </a:r>
            <a:r>
              <a:rPr lang="en-GB" b="0" i="0" dirty="0">
                <a:effectLst/>
                <a:latin typeface="MJXc-TeX-math-I"/>
              </a:rPr>
              <a:t>c</a:t>
            </a:r>
            <a:r>
              <a:rPr lang="en-GB" b="0" i="0" dirty="0">
                <a:effectLst/>
                <a:latin typeface="MJXc-TeX-main-R"/>
              </a:rPr>
              <a:t>(</a:t>
            </a:r>
            <a:r>
              <a:rPr lang="el-GR" b="0" i="0" dirty="0">
                <a:effectLst/>
                <a:latin typeface="MJXc-TeX-math-I"/>
              </a:rPr>
              <a:t>θ</a:t>
            </a:r>
            <a:r>
              <a:rPr lang="el-GR" b="0" i="0" dirty="0">
                <a:effectLst/>
                <a:latin typeface="MJXc-TeX-main-R"/>
              </a:rPr>
              <a:t>)=∥</a:t>
            </a:r>
            <a:r>
              <a:rPr lang="el-GR" b="0" i="0" dirty="0">
                <a:effectLst/>
                <a:latin typeface="MJXc-TeX-math-I"/>
              </a:rPr>
              <a:t>θ</a:t>
            </a:r>
            <a:r>
              <a:rPr lang="el-GR" b="0" i="0" dirty="0">
                <a:effectLst/>
                <a:latin typeface="MJXc-TeX-main-R"/>
              </a:rPr>
              <a:t>∥</a:t>
            </a:r>
            <a:r>
              <a:rPr lang="el-GR" b="0" i="0" baseline="-25000" dirty="0">
                <a:effectLst/>
                <a:latin typeface="MJXc-TeX-main-R"/>
              </a:rPr>
              <a:t>2</a:t>
            </a:r>
            <a:r>
              <a:rPr lang="el-GR" b="0" i="0" dirty="0">
                <a:effectLst/>
                <a:latin typeface="MJXc-TeX-main-R"/>
              </a:rPr>
              <a:t>−1</a:t>
            </a:r>
            <a:r>
              <a:rPr lang="el-GR" b="0" i="0" dirty="0">
                <a:effectLst/>
                <a:latin typeface="-apple-system"/>
              </a:rPr>
              <a:t> </a:t>
            </a:r>
            <a:r>
              <a:rPr lang="en-GB" b="0" i="0" dirty="0">
                <a:effectLst/>
                <a:latin typeface="-apple-system"/>
              </a:rPr>
              <a:t>forces the parameters to lie on the surface of a unit sphere.</a:t>
            </a:r>
          </a:p>
          <a:p>
            <a:pPr algn="l">
              <a:buFont typeface="Arial" panose="020B0604020202020204" pitchFamily="34" charset="0"/>
              <a:buChar char="•"/>
            </a:pPr>
            <a:r>
              <a:rPr lang="en-GB" b="0" i="0" dirty="0">
                <a:effectLst/>
                <a:latin typeface="-apple-system"/>
              </a:rPr>
              <a:t>An </a:t>
            </a:r>
            <a:r>
              <a:rPr lang="en-GB" b="1" i="0" dirty="0">
                <a:effectLst/>
                <a:latin typeface="-apple-system"/>
              </a:rPr>
              <a:t>inequality</a:t>
            </a:r>
            <a:r>
              <a:rPr lang="en-GB" b="0" i="0" dirty="0">
                <a:effectLst/>
                <a:latin typeface="-apple-system"/>
              </a:rPr>
              <a:t> constraint can be thought of as constraining the parameters to a </a:t>
            </a:r>
            <a:r>
              <a:rPr lang="en-GB" b="1" i="1" dirty="0">
                <a:effectLst/>
                <a:latin typeface="-apple-system"/>
              </a:rPr>
              <a:t>volume</a:t>
            </a:r>
            <a:r>
              <a:rPr lang="en-GB" b="0" i="0" dirty="0">
                <a:effectLst/>
                <a:latin typeface="-apple-system"/>
              </a:rPr>
              <a:t>, to represent bounds on the values. </a:t>
            </a:r>
          </a:p>
          <a:p>
            <a:pPr lvl="1"/>
            <a:r>
              <a:rPr lang="en-GB" b="0" i="0" dirty="0">
                <a:effectLst/>
                <a:latin typeface="-apple-system"/>
              </a:rPr>
              <a:t>For example, </a:t>
            </a:r>
            <a:r>
              <a:rPr lang="en-GB" b="0" i="0" dirty="0">
                <a:effectLst/>
                <a:latin typeface="MJXc-TeX-math-I"/>
              </a:rPr>
              <a:t>c</a:t>
            </a:r>
            <a:r>
              <a:rPr lang="en-GB" b="0" i="0" dirty="0">
                <a:effectLst/>
                <a:latin typeface="MJXc-TeX-main-R"/>
              </a:rPr>
              <a:t>(</a:t>
            </a:r>
            <a:r>
              <a:rPr lang="el-GR" b="0" i="0" dirty="0">
                <a:effectLst/>
                <a:latin typeface="MJXc-TeX-math-I"/>
              </a:rPr>
              <a:t>θ</a:t>
            </a:r>
            <a:r>
              <a:rPr lang="el-GR" b="0" i="0" dirty="0">
                <a:effectLst/>
                <a:latin typeface="MJXc-TeX-main-R"/>
              </a:rPr>
              <a:t>)=∥</a:t>
            </a:r>
            <a:r>
              <a:rPr lang="el-GR" b="0" i="0" dirty="0">
                <a:effectLst/>
                <a:latin typeface="MJXc-TeX-math-I"/>
              </a:rPr>
              <a:t>θ</a:t>
            </a:r>
            <a:r>
              <a:rPr lang="el-GR" b="0" i="0" dirty="0">
                <a:effectLst/>
                <a:latin typeface="MJXc-TeX-main-R"/>
              </a:rPr>
              <a:t>∥</a:t>
            </a:r>
            <a:r>
              <a:rPr lang="el-GR" b="0" i="0" baseline="-25000" dirty="0">
                <a:effectLst/>
                <a:latin typeface="MJXc-TeX-main-R"/>
              </a:rPr>
              <a:t>∞</a:t>
            </a:r>
            <a:r>
              <a:rPr lang="el-GR" b="0" i="0" dirty="0">
                <a:effectLst/>
                <a:latin typeface="MJXc-TeX-main-R"/>
              </a:rPr>
              <a:t>−10</a:t>
            </a:r>
            <a:r>
              <a:rPr lang="el-GR" b="0" i="0" dirty="0">
                <a:effectLst/>
                <a:latin typeface="-apple-system"/>
              </a:rPr>
              <a:t> </a:t>
            </a:r>
            <a:r>
              <a:rPr lang="en-GB" b="0" i="0" dirty="0">
                <a:effectLst/>
                <a:latin typeface="-apple-system"/>
              </a:rPr>
              <a:t>forces the parameters to lie within a box extending (-10, 10) around the origin -- perhaps the range of the knobs on the synthesizer.</a:t>
            </a:r>
          </a:p>
          <a:p>
            <a:pPr algn="l"/>
            <a:endParaRPr lang="en-US" dirty="0"/>
          </a:p>
        </p:txBody>
      </p:sp>
      <p:pic>
        <p:nvPicPr>
          <p:cNvPr id="5" name="Picture 4">
            <a:extLst>
              <a:ext uri="{FF2B5EF4-FFF2-40B4-BE49-F238E27FC236}">
                <a16:creationId xmlns:a16="http://schemas.microsoft.com/office/drawing/2014/main" id="{F334035C-B5A7-74B3-6B69-38380801B399}"/>
              </a:ext>
            </a:extLst>
          </p:cNvPr>
          <p:cNvPicPr>
            <a:picLocks noChangeAspect="1"/>
          </p:cNvPicPr>
          <p:nvPr/>
        </p:nvPicPr>
        <p:blipFill>
          <a:blip r:embed="rId2"/>
          <a:stretch>
            <a:fillRect/>
          </a:stretch>
        </p:blipFill>
        <p:spPr>
          <a:xfrm>
            <a:off x="607499" y="1422400"/>
            <a:ext cx="5046665" cy="3511491"/>
          </a:xfrm>
          <a:prstGeom prst="rect">
            <a:avLst/>
          </a:prstGeom>
        </p:spPr>
      </p:pic>
      <p:pic>
        <p:nvPicPr>
          <p:cNvPr id="4" name="Picture 3">
            <a:extLst>
              <a:ext uri="{FF2B5EF4-FFF2-40B4-BE49-F238E27FC236}">
                <a16:creationId xmlns:a16="http://schemas.microsoft.com/office/drawing/2014/main" id="{6E62395D-E179-A7B5-C731-B8E7F5FD8B5B}"/>
              </a:ext>
            </a:extLst>
          </p:cNvPr>
          <p:cNvPicPr>
            <a:picLocks noChangeAspect="1"/>
          </p:cNvPicPr>
          <p:nvPr/>
        </p:nvPicPr>
        <p:blipFill>
          <a:blip r:embed="rId3"/>
          <a:srcRect t="5689"/>
          <a:stretch/>
        </p:blipFill>
        <p:spPr>
          <a:xfrm>
            <a:off x="92243" y="5513901"/>
            <a:ext cx="6528564" cy="1090230"/>
          </a:xfrm>
          <a:prstGeom prst="rect">
            <a:avLst/>
          </a:prstGeom>
        </p:spPr>
      </p:pic>
    </p:spTree>
    <p:extLst>
      <p:ext uri="{BB962C8B-B14F-4D97-AF65-F5344CB8AC3E}">
        <p14:creationId xmlns:p14="http://schemas.microsoft.com/office/powerpoint/2010/main" val="299139274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920543-3540-4884-BA8A-3A84058CDD41}"/>
              </a:ext>
            </a:extLst>
          </p:cNvPr>
          <p:cNvSpPr>
            <a:spLocks noGrp="1"/>
          </p:cNvSpPr>
          <p:nvPr>
            <p:ph type="title"/>
          </p:nvPr>
        </p:nvSpPr>
        <p:spPr/>
        <p:txBody>
          <a:bodyPr>
            <a:normAutofit/>
          </a:bodyPr>
          <a:lstStyle/>
          <a:p>
            <a:r>
              <a:rPr lang="en-US" dirty="0"/>
              <a:t>Constrained </a:t>
            </a:r>
            <a:r>
              <a:rPr lang="en-US" dirty="0" err="1"/>
              <a:t>optimisation</a:t>
            </a:r>
            <a:br>
              <a:rPr lang="en-US" dirty="0"/>
            </a:br>
            <a:endParaRPr lang="en-US" dirty="0"/>
          </a:p>
        </p:txBody>
      </p:sp>
      <p:sp>
        <p:nvSpPr>
          <p:cNvPr id="3" name="Content Placeholder 2">
            <a:extLst>
              <a:ext uri="{FF2B5EF4-FFF2-40B4-BE49-F238E27FC236}">
                <a16:creationId xmlns:a16="http://schemas.microsoft.com/office/drawing/2014/main" id="{C71B6AEF-397C-2249-E561-5CF312A3E556}"/>
              </a:ext>
            </a:extLst>
          </p:cNvPr>
          <p:cNvSpPr>
            <a:spLocks noGrp="1"/>
          </p:cNvSpPr>
          <p:nvPr>
            <p:ph sz="quarter" idx="13"/>
          </p:nvPr>
        </p:nvSpPr>
        <p:spPr>
          <a:xfrm>
            <a:off x="6036414" y="1627188"/>
            <a:ext cx="5723785" cy="4606925"/>
          </a:xfrm>
        </p:spPr>
        <p:txBody>
          <a:bodyPr>
            <a:normAutofit fontScale="92500"/>
          </a:bodyPr>
          <a:lstStyle/>
          <a:p>
            <a:pPr algn="l">
              <a:buFont typeface="Arial" panose="020B0604020202020204" pitchFamily="34" charset="0"/>
              <a:buChar char="•"/>
            </a:pPr>
            <a:r>
              <a:rPr lang="en-GB" b="0" i="0" dirty="0">
                <a:effectLst/>
                <a:latin typeface="-apple-system"/>
              </a:rPr>
              <a:t>An </a:t>
            </a:r>
            <a:r>
              <a:rPr lang="en-GB" b="1" i="0" dirty="0">
                <a:effectLst/>
                <a:latin typeface="-apple-system"/>
              </a:rPr>
              <a:t>equality</a:t>
            </a:r>
            <a:r>
              <a:rPr lang="en-GB" b="0" i="0" dirty="0">
                <a:effectLst/>
                <a:latin typeface="-apple-system"/>
              </a:rPr>
              <a:t> constraint can be thought of as constraining the parameters to a </a:t>
            </a:r>
            <a:r>
              <a:rPr lang="en-GB" b="1" i="1" dirty="0">
                <a:effectLst/>
                <a:latin typeface="-apple-system"/>
              </a:rPr>
              <a:t>surface</a:t>
            </a:r>
            <a:r>
              <a:rPr lang="en-GB" b="0" i="0" dirty="0">
                <a:effectLst/>
                <a:latin typeface="-apple-system"/>
              </a:rPr>
              <a:t>, to represent a </a:t>
            </a:r>
            <a:r>
              <a:rPr lang="en-GB" b="0" i="0" dirty="0" err="1">
                <a:effectLst/>
                <a:latin typeface="-apple-system"/>
              </a:rPr>
              <a:t>tradeoff</a:t>
            </a:r>
            <a:r>
              <a:rPr lang="en-GB" b="0" i="0" dirty="0">
                <a:effectLst/>
                <a:latin typeface="-apple-system"/>
              </a:rPr>
              <a:t>. </a:t>
            </a:r>
          </a:p>
          <a:p>
            <a:pPr lvl="1"/>
            <a:r>
              <a:rPr lang="en-GB" b="0" i="0" dirty="0">
                <a:effectLst/>
                <a:latin typeface="-apple-system"/>
              </a:rPr>
              <a:t>For example, </a:t>
            </a:r>
            <a:r>
              <a:rPr lang="en-GB" b="0" i="0" dirty="0">
                <a:effectLst/>
                <a:latin typeface="MJXc-TeX-math-I"/>
              </a:rPr>
              <a:t>c</a:t>
            </a:r>
            <a:r>
              <a:rPr lang="en-GB" b="0" i="0" dirty="0">
                <a:effectLst/>
                <a:latin typeface="MJXc-TeX-main-R"/>
              </a:rPr>
              <a:t>(</a:t>
            </a:r>
            <a:r>
              <a:rPr lang="el-GR" b="0" i="0" dirty="0">
                <a:effectLst/>
                <a:latin typeface="MJXc-TeX-math-I"/>
              </a:rPr>
              <a:t>θ</a:t>
            </a:r>
            <a:r>
              <a:rPr lang="el-GR" b="0" i="0" dirty="0">
                <a:effectLst/>
                <a:latin typeface="MJXc-TeX-main-R"/>
              </a:rPr>
              <a:t>)=∥</a:t>
            </a:r>
            <a:r>
              <a:rPr lang="el-GR" b="0" i="0" dirty="0">
                <a:effectLst/>
                <a:latin typeface="MJXc-TeX-math-I"/>
              </a:rPr>
              <a:t>θ</a:t>
            </a:r>
            <a:r>
              <a:rPr lang="el-GR" b="0" i="0" dirty="0">
                <a:effectLst/>
                <a:latin typeface="MJXc-TeX-main-R"/>
              </a:rPr>
              <a:t>∥</a:t>
            </a:r>
            <a:r>
              <a:rPr lang="el-GR" b="0" i="0" baseline="-25000" dirty="0">
                <a:effectLst/>
                <a:latin typeface="MJXc-TeX-main-R"/>
              </a:rPr>
              <a:t>2</a:t>
            </a:r>
            <a:r>
              <a:rPr lang="el-GR" b="0" i="0" dirty="0">
                <a:effectLst/>
                <a:latin typeface="MJXc-TeX-main-R"/>
              </a:rPr>
              <a:t>−1</a:t>
            </a:r>
            <a:r>
              <a:rPr lang="el-GR" b="0" i="0" dirty="0">
                <a:effectLst/>
                <a:latin typeface="-apple-system"/>
              </a:rPr>
              <a:t> </a:t>
            </a:r>
            <a:r>
              <a:rPr lang="en-GB" b="0" i="0" dirty="0">
                <a:effectLst/>
                <a:latin typeface="-apple-system"/>
              </a:rPr>
              <a:t>forces the parameters to lie on the surface of a unit sphere.</a:t>
            </a:r>
          </a:p>
          <a:p>
            <a:pPr algn="l">
              <a:buFont typeface="Arial" panose="020B0604020202020204" pitchFamily="34" charset="0"/>
              <a:buChar char="•"/>
            </a:pPr>
            <a:r>
              <a:rPr lang="en-GB" b="0" i="0" dirty="0">
                <a:effectLst/>
                <a:latin typeface="-apple-system"/>
              </a:rPr>
              <a:t>An </a:t>
            </a:r>
            <a:r>
              <a:rPr lang="en-GB" b="1" i="0" dirty="0">
                <a:effectLst/>
                <a:latin typeface="-apple-system"/>
              </a:rPr>
              <a:t>inequality</a:t>
            </a:r>
            <a:r>
              <a:rPr lang="en-GB" b="0" i="0" dirty="0">
                <a:effectLst/>
                <a:latin typeface="-apple-system"/>
              </a:rPr>
              <a:t> constraint can be thought of as constraining the parameters to a </a:t>
            </a:r>
            <a:r>
              <a:rPr lang="en-GB" b="1" i="1" dirty="0">
                <a:effectLst/>
                <a:latin typeface="-apple-system"/>
              </a:rPr>
              <a:t>volume</a:t>
            </a:r>
            <a:r>
              <a:rPr lang="en-GB" b="0" i="0" dirty="0">
                <a:effectLst/>
                <a:latin typeface="-apple-system"/>
              </a:rPr>
              <a:t>, to represent bounds on the values. </a:t>
            </a:r>
          </a:p>
          <a:p>
            <a:pPr lvl="1"/>
            <a:r>
              <a:rPr lang="en-GB" b="0" i="0" dirty="0">
                <a:effectLst/>
                <a:latin typeface="-apple-system"/>
              </a:rPr>
              <a:t>For example, </a:t>
            </a:r>
            <a:r>
              <a:rPr lang="en-GB" b="0" i="0" dirty="0">
                <a:effectLst/>
                <a:latin typeface="MJXc-TeX-math-I"/>
              </a:rPr>
              <a:t>c</a:t>
            </a:r>
            <a:r>
              <a:rPr lang="en-GB" b="0" i="0" dirty="0">
                <a:effectLst/>
                <a:latin typeface="MJXc-TeX-main-R"/>
              </a:rPr>
              <a:t>(</a:t>
            </a:r>
            <a:r>
              <a:rPr lang="el-GR" b="0" i="0" dirty="0">
                <a:effectLst/>
                <a:latin typeface="MJXc-TeX-math-I"/>
              </a:rPr>
              <a:t>θ</a:t>
            </a:r>
            <a:r>
              <a:rPr lang="el-GR" b="0" i="0" dirty="0">
                <a:effectLst/>
                <a:latin typeface="MJXc-TeX-main-R"/>
              </a:rPr>
              <a:t>)=∥</a:t>
            </a:r>
            <a:r>
              <a:rPr lang="el-GR" b="0" i="0" dirty="0">
                <a:effectLst/>
                <a:latin typeface="MJXc-TeX-math-I"/>
              </a:rPr>
              <a:t>θ</a:t>
            </a:r>
            <a:r>
              <a:rPr lang="el-GR" b="0" i="0" dirty="0">
                <a:effectLst/>
                <a:latin typeface="MJXc-TeX-main-R"/>
              </a:rPr>
              <a:t>∥</a:t>
            </a:r>
            <a:r>
              <a:rPr lang="el-GR" b="0" i="0" baseline="-25000" dirty="0">
                <a:effectLst/>
                <a:latin typeface="MJXc-TeX-main-R"/>
              </a:rPr>
              <a:t>∞</a:t>
            </a:r>
            <a:r>
              <a:rPr lang="el-GR" b="0" i="0" dirty="0">
                <a:effectLst/>
                <a:latin typeface="MJXc-TeX-main-R"/>
              </a:rPr>
              <a:t>−10</a:t>
            </a:r>
            <a:r>
              <a:rPr lang="el-GR" b="0" i="0" dirty="0">
                <a:effectLst/>
                <a:latin typeface="-apple-system"/>
              </a:rPr>
              <a:t> </a:t>
            </a:r>
            <a:r>
              <a:rPr lang="en-GB" b="0" i="0" dirty="0">
                <a:effectLst/>
                <a:latin typeface="-apple-system"/>
              </a:rPr>
              <a:t>forces the parameters to lie within a box extending (-10, 10) around the origin -- perhaps the range of the knobs on the synthesizer.</a:t>
            </a:r>
          </a:p>
          <a:p>
            <a:pPr algn="l"/>
            <a:endParaRPr lang="en-US" dirty="0"/>
          </a:p>
        </p:txBody>
      </p:sp>
      <p:pic>
        <p:nvPicPr>
          <p:cNvPr id="5" name="Picture 4">
            <a:extLst>
              <a:ext uri="{FF2B5EF4-FFF2-40B4-BE49-F238E27FC236}">
                <a16:creationId xmlns:a16="http://schemas.microsoft.com/office/drawing/2014/main" id="{F334035C-B5A7-74B3-6B69-38380801B399}"/>
              </a:ext>
            </a:extLst>
          </p:cNvPr>
          <p:cNvPicPr>
            <a:picLocks noChangeAspect="1"/>
          </p:cNvPicPr>
          <p:nvPr/>
        </p:nvPicPr>
        <p:blipFill>
          <a:blip r:embed="rId3"/>
          <a:stretch>
            <a:fillRect/>
          </a:stretch>
        </p:blipFill>
        <p:spPr>
          <a:xfrm>
            <a:off x="607499" y="1422400"/>
            <a:ext cx="5046665" cy="3511491"/>
          </a:xfrm>
          <a:prstGeom prst="rect">
            <a:avLst/>
          </a:prstGeom>
        </p:spPr>
      </p:pic>
      <p:pic>
        <p:nvPicPr>
          <p:cNvPr id="1028" name="Picture 4">
            <a:extLst>
              <a:ext uri="{FF2B5EF4-FFF2-40B4-BE49-F238E27FC236}">
                <a16:creationId xmlns:a16="http://schemas.microsoft.com/office/drawing/2014/main" id="{FD182945-5304-A9A8-5CB4-488A85A42B7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0626" y="4847453"/>
            <a:ext cx="5585374" cy="19504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684128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A19134C-0C05-F78C-D2A5-75C1B43A7880}"/>
                  </a:ext>
                </a:extLst>
              </p:cNvPr>
              <p:cNvSpPr>
                <a:spLocks noGrp="1"/>
              </p:cNvSpPr>
              <p:nvPr>
                <p:ph sz="half" idx="1"/>
              </p:nvPr>
            </p:nvSpPr>
            <p:spPr>
              <a:xfrm>
                <a:off x="838200" y="1608667"/>
                <a:ext cx="5181600" cy="4568296"/>
              </a:xfrm>
            </p:spPr>
            <p:txBody>
              <a:bodyPr>
                <a:normAutofit lnSpcReduction="10000"/>
              </a:bodyPr>
              <a:lstStyle/>
              <a:p>
                <a:r>
                  <a:rPr lang="en-GB" sz="2200" b="0" i="0" dirty="0">
                    <a:effectLst/>
                  </a:rPr>
                  <a:t>A </a:t>
                </a:r>
                <a:r>
                  <a:rPr lang="en-GB" sz="2200" b="1" i="0" dirty="0">
                    <a:effectLst/>
                  </a:rPr>
                  <a:t>box constraint</a:t>
                </a:r>
                <a:r>
                  <a:rPr lang="en-GB" sz="2200" b="0" i="0" dirty="0">
                    <a:effectLst/>
                  </a:rPr>
                  <a:t> is a simple kind of constraint, and is just a requirement that </a:t>
                </a:r>
                <a:r>
                  <a:rPr lang="el-GR" sz="2200" b="0" i="0" dirty="0">
                    <a:effectLst/>
                  </a:rPr>
                  <a:t>θ </a:t>
                </a:r>
                <a:r>
                  <a:rPr lang="en-GB" sz="2200" b="0" i="0" dirty="0">
                    <a:effectLst/>
                  </a:rPr>
                  <a:t>lie within a box inside </a:t>
                </a:r>
                <a14:m>
                  <m:oMath xmlns:m="http://schemas.openxmlformats.org/officeDocument/2006/math">
                    <m:sSup>
                      <m:sSupPr>
                        <m:ctrlPr>
                          <a:rPr lang="en-GB" sz="2400" b="0" i="1" smtClean="0">
                            <a:effectLst/>
                            <a:latin typeface="Cambria Math" panose="02040503050406030204" pitchFamily="18" charset="0"/>
                            <a:ea typeface="Cambria Math" panose="02040503050406030204" pitchFamily="18" charset="0"/>
                          </a:rPr>
                        </m:ctrlPr>
                      </m:sSupPr>
                      <m:e>
                        <m:r>
                          <a:rPr lang="en-GB" sz="2400" i="1">
                            <a:latin typeface="Cambria Math" panose="02040503050406030204" pitchFamily="18" charset="0"/>
                            <a:ea typeface="Cambria Math" panose="02040503050406030204" pitchFamily="18" charset="0"/>
                          </a:rPr>
                          <m:t>ℝ</m:t>
                        </m:r>
                      </m:e>
                      <m:sup>
                        <m:r>
                          <a:rPr lang="en-US" altLang="zh-CN" sz="2400" b="1" i="1" smtClean="0">
                            <a:latin typeface="Cambria Math" panose="02040503050406030204" pitchFamily="18" charset="0"/>
                            <a:ea typeface="Cambria Math" panose="02040503050406030204" pitchFamily="18" charset="0"/>
                          </a:rPr>
                          <m:t>𝟐</m:t>
                        </m:r>
                      </m:sup>
                    </m:sSup>
                  </m:oMath>
                </a14:m>
                <a:r>
                  <a:rPr lang="zh-CN" altLang="en-US" sz="2200" b="0" i="0" dirty="0">
                    <a:effectLst/>
                  </a:rPr>
                  <a:t> </a:t>
                </a:r>
                <a:r>
                  <a:rPr lang="en-US" altLang="zh-CN" sz="2200" b="0" i="0" dirty="0">
                    <a:effectLst/>
                  </a:rPr>
                  <a:t>(or</a:t>
                </a:r>
                <a:r>
                  <a:rPr lang="zh-CN" altLang="en-US" sz="2200" b="0" i="0" dirty="0">
                    <a:effectLst/>
                  </a:rPr>
                  <a:t> </a:t>
                </a:r>
                <a14:m>
                  <m:oMath xmlns:m="http://schemas.openxmlformats.org/officeDocument/2006/math">
                    <m:sSup>
                      <m:sSupPr>
                        <m:ctrlPr>
                          <a:rPr lang="en-GB" sz="2000" i="1">
                            <a:latin typeface="Cambria Math" panose="02040503050406030204" pitchFamily="18" charset="0"/>
                            <a:ea typeface="Cambria Math" panose="02040503050406030204" pitchFamily="18" charset="0"/>
                          </a:rPr>
                        </m:ctrlPr>
                      </m:sSupPr>
                      <m:e>
                        <m:r>
                          <a:rPr lang="en-GB" sz="2000" i="1">
                            <a:latin typeface="Cambria Math" panose="02040503050406030204" pitchFamily="18" charset="0"/>
                            <a:ea typeface="Cambria Math" panose="02040503050406030204" pitchFamily="18" charset="0"/>
                          </a:rPr>
                          <m:t>ℝ</m:t>
                        </m:r>
                      </m:e>
                      <m:sup>
                        <m:r>
                          <a:rPr lang="en-US" altLang="zh-CN" sz="2000" b="0" i="1" smtClean="0">
                            <a:latin typeface="Cambria Math" panose="02040503050406030204" pitchFamily="18" charset="0"/>
                            <a:ea typeface="Cambria Math" panose="02040503050406030204" pitchFamily="18" charset="0"/>
                          </a:rPr>
                          <m:t>𝑛</m:t>
                        </m:r>
                      </m:sup>
                    </m:sSup>
                  </m:oMath>
                </a14:m>
                <a:r>
                  <a:rPr lang="en-US" altLang="zh-CN" sz="2200" b="0" i="0" dirty="0">
                    <a:effectLst/>
                  </a:rPr>
                  <a:t>)</a:t>
                </a:r>
                <a:r>
                  <a:rPr lang="en-GB" sz="2200" b="0" i="0" dirty="0">
                    <a:effectLst/>
                  </a:rPr>
                  <a:t>; </a:t>
                </a:r>
              </a:p>
              <a:p>
                <a:pPr lvl="1"/>
                <a:r>
                  <a:rPr lang="en-GB" sz="2200" b="0" i="0" dirty="0">
                    <a:effectLst/>
                  </a:rPr>
                  <a:t>for example, that every element 0&lt;</a:t>
                </a:r>
                <a:r>
                  <a:rPr lang="el-GR" sz="2200" b="0" i="0" dirty="0">
                    <a:effectLst/>
                  </a:rPr>
                  <a:t>θ</a:t>
                </a:r>
                <a:r>
                  <a:rPr lang="en-GB" sz="2200" b="0" i="0" dirty="0" err="1">
                    <a:effectLst/>
                  </a:rPr>
                  <a:t>i</a:t>
                </a:r>
                <a:r>
                  <a:rPr lang="en-GB" sz="2200" b="0" i="0" dirty="0">
                    <a:effectLst/>
                  </a:rPr>
                  <a:t>&lt;1 (all parameters in the positive unit cube) </a:t>
                </a:r>
              </a:p>
              <a:p>
                <a:pPr lvl="1"/>
                <a:r>
                  <a:rPr lang="en-GB" sz="2200" b="0" i="0" dirty="0">
                    <a:effectLst/>
                  </a:rPr>
                  <a:t>or </a:t>
                </a:r>
                <a:r>
                  <a:rPr lang="el-GR" sz="2200" b="0" i="0" dirty="0">
                    <a:effectLst/>
                  </a:rPr>
                  <a:t>θ</a:t>
                </a:r>
                <a:r>
                  <a:rPr lang="en-GB" sz="2200" b="0" i="0" dirty="0" err="1">
                    <a:effectLst/>
                  </a:rPr>
                  <a:t>i</a:t>
                </a:r>
                <a:r>
                  <a:rPr lang="en-GB" sz="2200" b="0" i="0" dirty="0">
                    <a:effectLst/>
                  </a:rPr>
                  <a:t>&gt;0 (all parameters in the positive </a:t>
                </a:r>
                <a:r>
                  <a:rPr lang="en-GB" sz="2200" b="1" i="0" dirty="0">
                    <a:effectLst/>
                  </a:rPr>
                  <a:t>orthant</a:t>
                </a:r>
                <a:r>
                  <a:rPr lang="en-GB" sz="2200" b="0" i="0" dirty="0">
                    <a:effectLst/>
                  </a:rPr>
                  <a:t>). </a:t>
                </a:r>
              </a:p>
              <a:p>
                <a:r>
                  <a:rPr lang="en-GB" sz="2200" b="0" i="0" dirty="0">
                    <a:effectLst/>
                  </a:rPr>
                  <a:t>This is an </a:t>
                </a:r>
                <a:r>
                  <a:rPr lang="en-GB" sz="2200" b="1" i="0" dirty="0">
                    <a:effectLst/>
                  </a:rPr>
                  <a:t>inequality</a:t>
                </a:r>
                <a:r>
                  <a:rPr lang="en-GB" sz="2200" b="0" i="0" dirty="0">
                    <a:effectLst/>
                  </a:rPr>
                  <a:t> constraint with a simple form of c(</a:t>
                </a:r>
                <a:r>
                  <a:rPr lang="el-GR" sz="2200" b="0" i="0" dirty="0">
                    <a:effectLst/>
                  </a:rPr>
                  <a:t>θ). </a:t>
                </a:r>
                <a:endParaRPr lang="en-GB" sz="2200" b="0" i="0" dirty="0">
                  <a:effectLst/>
                </a:endParaRPr>
              </a:p>
              <a:p>
                <a:r>
                  <a:rPr lang="en-GB" sz="2200" b="0" i="0" dirty="0">
                    <a:effectLst/>
                  </a:rPr>
                  <a:t>Many optimisation algorithms support box constraints.</a:t>
                </a:r>
                <a:br>
                  <a:rPr lang="en-GB" sz="2200" dirty="0"/>
                </a:br>
                <a:endParaRPr lang="en-US" sz="2200" dirty="0"/>
              </a:p>
            </p:txBody>
          </p:sp>
        </mc:Choice>
        <mc:Fallback xmlns="">
          <p:sp>
            <p:nvSpPr>
              <p:cNvPr id="3" name="Content Placeholder 2">
                <a:extLst>
                  <a:ext uri="{FF2B5EF4-FFF2-40B4-BE49-F238E27FC236}">
                    <a16:creationId xmlns:a16="http://schemas.microsoft.com/office/drawing/2014/main" id="{6A19134C-0C05-F78C-D2A5-75C1B43A7880}"/>
                  </a:ext>
                </a:extLst>
              </p:cNvPr>
              <p:cNvSpPr>
                <a:spLocks noGrp="1" noRot="1" noChangeAspect="1" noMove="1" noResize="1" noEditPoints="1" noAdjustHandles="1" noChangeArrowheads="1" noChangeShapeType="1" noTextEdit="1"/>
              </p:cNvSpPr>
              <p:nvPr>
                <p:ph sz="half" idx="1"/>
              </p:nvPr>
            </p:nvSpPr>
            <p:spPr>
              <a:xfrm>
                <a:off x="838200" y="1608667"/>
                <a:ext cx="5181600" cy="4568296"/>
              </a:xfrm>
              <a:blipFill>
                <a:blip r:embed="rId2"/>
                <a:stretch>
                  <a:fillRect l="-1467" t="-2216" r="-1222"/>
                </a:stretch>
              </a:blipFill>
            </p:spPr>
            <p:txBody>
              <a:bodyPr/>
              <a:lstStyle/>
              <a:p>
                <a:r>
                  <a:rPr lang="en-US">
                    <a:noFill/>
                  </a:rPr>
                  <a:t> </a:t>
                </a:r>
              </a:p>
            </p:txBody>
          </p:sp>
        </mc:Fallback>
      </mc:AlternateContent>
      <p:pic>
        <p:nvPicPr>
          <p:cNvPr id="8194" name="Picture 2">
            <a:extLst>
              <a:ext uri="{FF2B5EF4-FFF2-40B4-BE49-F238E27FC236}">
                <a16:creationId xmlns:a16="http://schemas.microsoft.com/office/drawing/2014/main" id="{63A50793-2042-DDD5-BED3-D7A02CBCDC8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r="56292"/>
          <a:stretch/>
        </p:blipFill>
        <p:spPr bwMode="auto">
          <a:xfrm>
            <a:off x="7077173" y="2377197"/>
            <a:ext cx="2264790" cy="3031236"/>
          </a:xfrm>
          <a:prstGeom prst="rect">
            <a:avLst/>
          </a:prstGeom>
          <a:solidFill>
            <a:srgbClr val="FFFFFF"/>
          </a:solidFill>
        </p:spPr>
      </p:pic>
      <p:sp>
        <p:nvSpPr>
          <p:cNvPr id="2" name="Title 1">
            <a:extLst>
              <a:ext uri="{FF2B5EF4-FFF2-40B4-BE49-F238E27FC236}">
                <a16:creationId xmlns:a16="http://schemas.microsoft.com/office/drawing/2014/main" id="{C864DB4D-8FF6-F83A-5AAD-2351383B5083}"/>
              </a:ext>
            </a:extLst>
          </p:cNvPr>
          <p:cNvSpPr>
            <a:spLocks noGrp="1"/>
          </p:cNvSpPr>
          <p:nvPr>
            <p:ph type="title"/>
          </p:nvPr>
        </p:nvSpPr>
        <p:spPr>
          <a:xfrm>
            <a:off x="2549236" y="533614"/>
            <a:ext cx="9210963" cy="888786"/>
          </a:xfrm>
        </p:spPr>
        <p:txBody>
          <a:bodyPr anchor="t">
            <a:normAutofit/>
          </a:bodyPr>
          <a:lstStyle/>
          <a:p>
            <a:r>
              <a:rPr lang="en-US" dirty="0"/>
              <a:t>Common constraint types</a:t>
            </a:r>
            <a:br>
              <a:rPr lang="en-US" dirty="0"/>
            </a:br>
            <a:endParaRPr lang="en-US" dirty="0"/>
          </a:p>
        </p:txBody>
      </p:sp>
    </p:spTree>
    <p:extLst>
      <p:ext uri="{BB962C8B-B14F-4D97-AF65-F5344CB8AC3E}">
        <p14:creationId xmlns:p14="http://schemas.microsoft.com/office/powerpoint/2010/main" val="207458615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A19134C-0C05-F78C-D2A5-75C1B43A7880}"/>
              </a:ext>
            </a:extLst>
          </p:cNvPr>
          <p:cNvSpPr>
            <a:spLocks noGrp="1"/>
          </p:cNvSpPr>
          <p:nvPr>
            <p:ph sz="half" idx="1"/>
          </p:nvPr>
        </p:nvSpPr>
        <p:spPr>
          <a:xfrm>
            <a:off x="838200" y="1608667"/>
            <a:ext cx="5181600" cy="4568296"/>
          </a:xfrm>
        </p:spPr>
        <p:txBody>
          <a:bodyPr>
            <a:normAutofit/>
          </a:bodyPr>
          <a:lstStyle/>
          <a:p>
            <a:pPr algn="l"/>
            <a:r>
              <a:rPr lang="en-GB" sz="2800" b="0" i="0" dirty="0">
                <a:effectLst/>
                <a:latin typeface="-apple-system"/>
              </a:rPr>
              <a:t>A </a:t>
            </a:r>
            <a:r>
              <a:rPr lang="en-GB" sz="2800" b="1" i="0" dirty="0">
                <a:effectLst/>
                <a:latin typeface="-apple-system"/>
              </a:rPr>
              <a:t>convex constraint</a:t>
            </a:r>
            <a:r>
              <a:rPr lang="en-GB" sz="2800" b="0" i="0" dirty="0">
                <a:effectLst/>
                <a:latin typeface="-apple-system"/>
              </a:rPr>
              <a:t> is another simple kind of constraint, where the constraint is a collection of inequalities on a convex sum of the parameters </a:t>
            </a:r>
            <a:r>
              <a:rPr lang="el-GR" sz="2800" b="0" i="0" dirty="0">
                <a:effectLst/>
                <a:latin typeface="MJXc-TeX-math-I"/>
              </a:rPr>
              <a:t>θ</a:t>
            </a:r>
            <a:r>
              <a:rPr lang="el-GR" sz="2800" b="0" i="0" dirty="0">
                <a:effectLst/>
                <a:latin typeface="-apple-system"/>
              </a:rPr>
              <a:t>. </a:t>
            </a:r>
            <a:endParaRPr lang="en-GB" sz="2800" b="0" i="0" dirty="0">
              <a:effectLst/>
              <a:latin typeface="-apple-system"/>
            </a:endParaRPr>
          </a:p>
          <a:p>
            <a:pPr lvl="1"/>
            <a:r>
              <a:rPr lang="en-GB" sz="2800" b="1" i="0" dirty="0">
                <a:effectLst/>
                <a:latin typeface="-apple-system"/>
              </a:rPr>
              <a:t>Box constraints are a specific subclass of convex constraints. </a:t>
            </a:r>
          </a:p>
        </p:txBody>
      </p:sp>
      <p:pic>
        <p:nvPicPr>
          <p:cNvPr id="8194" name="Picture 2">
            <a:extLst>
              <a:ext uri="{FF2B5EF4-FFF2-40B4-BE49-F238E27FC236}">
                <a16:creationId xmlns:a16="http://schemas.microsoft.com/office/drawing/2014/main" id="{63A50793-2042-DDD5-BED3-D7A02CBCDC8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6172200" y="2377197"/>
            <a:ext cx="5181600" cy="3031236"/>
          </a:xfrm>
          <a:prstGeom prst="rect">
            <a:avLst/>
          </a:prstGeom>
          <a:solidFill>
            <a:srgbClr val="FFFFFF"/>
          </a:solidFill>
        </p:spPr>
      </p:pic>
      <p:sp>
        <p:nvSpPr>
          <p:cNvPr id="2" name="Title 1">
            <a:extLst>
              <a:ext uri="{FF2B5EF4-FFF2-40B4-BE49-F238E27FC236}">
                <a16:creationId xmlns:a16="http://schemas.microsoft.com/office/drawing/2014/main" id="{C864DB4D-8FF6-F83A-5AAD-2351383B5083}"/>
              </a:ext>
            </a:extLst>
          </p:cNvPr>
          <p:cNvSpPr>
            <a:spLocks noGrp="1"/>
          </p:cNvSpPr>
          <p:nvPr>
            <p:ph type="title"/>
          </p:nvPr>
        </p:nvSpPr>
        <p:spPr>
          <a:xfrm>
            <a:off x="2549236" y="533614"/>
            <a:ext cx="9210963" cy="888786"/>
          </a:xfrm>
        </p:spPr>
        <p:txBody>
          <a:bodyPr anchor="t">
            <a:normAutofit/>
          </a:bodyPr>
          <a:lstStyle/>
          <a:p>
            <a:r>
              <a:rPr lang="en-US" dirty="0"/>
              <a:t>Common constraint types</a:t>
            </a:r>
            <a:br>
              <a:rPr lang="en-US" dirty="0"/>
            </a:br>
            <a:endParaRPr lang="en-US" dirty="0"/>
          </a:p>
        </p:txBody>
      </p:sp>
    </p:spTree>
    <p:extLst>
      <p:ext uri="{BB962C8B-B14F-4D97-AF65-F5344CB8AC3E}">
        <p14:creationId xmlns:p14="http://schemas.microsoft.com/office/powerpoint/2010/main" val="206403567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A19134C-0C05-F78C-D2A5-75C1B43A7880}"/>
              </a:ext>
            </a:extLst>
          </p:cNvPr>
          <p:cNvSpPr>
            <a:spLocks noGrp="1"/>
          </p:cNvSpPr>
          <p:nvPr>
            <p:ph sz="half" idx="1"/>
          </p:nvPr>
        </p:nvSpPr>
        <p:spPr>
          <a:xfrm>
            <a:off x="838200" y="1608667"/>
            <a:ext cx="5181600" cy="4568296"/>
          </a:xfrm>
        </p:spPr>
        <p:txBody>
          <a:bodyPr>
            <a:normAutofit/>
          </a:bodyPr>
          <a:lstStyle/>
          <a:p>
            <a:r>
              <a:rPr lang="en-GB" b="1" i="0" dirty="0">
                <a:effectLst/>
              </a:rPr>
              <a:t>Unconstrained optimization</a:t>
            </a:r>
            <a:r>
              <a:rPr lang="en-GB" b="0" i="0" dirty="0">
                <a:effectLst/>
              </a:rPr>
              <a:t> does not apply any constraints to the parameters, and any parameter configuration in the search space is possible. </a:t>
            </a:r>
          </a:p>
          <a:p>
            <a:r>
              <a:rPr lang="en-GB" b="0" i="0" dirty="0">
                <a:effectLst/>
              </a:rPr>
              <a:t>In many problems, pure unconstrained optimisation will lead to </a:t>
            </a:r>
            <a:r>
              <a:rPr lang="en-GB" b="1" i="0" dirty="0">
                <a:effectLst/>
              </a:rPr>
              <a:t>unhelpful</a:t>
            </a:r>
            <a:r>
              <a:rPr lang="en-GB" b="0" i="0" dirty="0">
                <a:effectLst/>
              </a:rPr>
              <a:t> results (-- which might be true but impossible to construct).</a:t>
            </a:r>
          </a:p>
        </p:txBody>
      </p:sp>
      <p:pic>
        <p:nvPicPr>
          <p:cNvPr id="2050" name="Picture 2" descr="Anatomy of Aircraft &amp; Spacecraft – Introduction to Aerospace Flight Vehicles">
            <a:extLst>
              <a:ext uri="{FF2B5EF4-FFF2-40B4-BE49-F238E27FC236}">
                <a16:creationId xmlns:a16="http://schemas.microsoft.com/office/drawing/2014/main" id="{2FDD490F-35AA-07C1-0A35-B632DBA4578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6231194" y="2985789"/>
            <a:ext cx="5181600" cy="2551939"/>
          </a:xfrm>
          <a:prstGeom prst="rect">
            <a:avLst/>
          </a:prstGeom>
          <a:solidFill>
            <a:srgbClr val="FFFFFF"/>
          </a:solidFill>
        </p:spPr>
      </p:pic>
      <p:sp>
        <p:nvSpPr>
          <p:cNvPr id="2" name="Title 1">
            <a:extLst>
              <a:ext uri="{FF2B5EF4-FFF2-40B4-BE49-F238E27FC236}">
                <a16:creationId xmlns:a16="http://schemas.microsoft.com/office/drawing/2014/main" id="{C864DB4D-8FF6-F83A-5AAD-2351383B5083}"/>
              </a:ext>
            </a:extLst>
          </p:cNvPr>
          <p:cNvSpPr>
            <a:spLocks noGrp="1"/>
          </p:cNvSpPr>
          <p:nvPr>
            <p:ph type="title"/>
          </p:nvPr>
        </p:nvSpPr>
        <p:spPr>
          <a:xfrm>
            <a:off x="2549236" y="533614"/>
            <a:ext cx="9210963" cy="888786"/>
          </a:xfrm>
        </p:spPr>
        <p:txBody>
          <a:bodyPr anchor="t">
            <a:normAutofit/>
          </a:bodyPr>
          <a:lstStyle/>
          <a:p>
            <a:r>
              <a:rPr lang="en-US" dirty="0"/>
              <a:t>Common constraint types</a:t>
            </a:r>
            <a:br>
              <a:rPr lang="en-US" dirty="0"/>
            </a:br>
            <a:endParaRPr lang="en-US" dirty="0"/>
          </a:p>
        </p:txBody>
      </p:sp>
      <p:sp>
        <p:nvSpPr>
          <p:cNvPr id="5" name="TextBox 4">
            <a:extLst>
              <a:ext uri="{FF2B5EF4-FFF2-40B4-BE49-F238E27FC236}">
                <a16:creationId xmlns:a16="http://schemas.microsoft.com/office/drawing/2014/main" id="{406008C3-FEA5-8886-0416-5101D80BE527}"/>
              </a:ext>
            </a:extLst>
          </p:cNvPr>
          <p:cNvSpPr txBox="1"/>
          <p:nvPr/>
        </p:nvSpPr>
        <p:spPr>
          <a:xfrm>
            <a:off x="958645" y="6076337"/>
            <a:ext cx="10581968" cy="461665"/>
          </a:xfrm>
          <a:prstGeom prst="rect">
            <a:avLst/>
          </a:prstGeom>
          <a:noFill/>
        </p:spPr>
        <p:txBody>
          <a:bodyPr wrap="square">
            <a:spAutoFit/>
          </a:bodyPr>
          <a:lstStyle/>
          <a:p>
            <a:pPr algn="ctr"/>
            <a:r>
              <a:rPr lang="en-GB" sz="2400" b="0" i="0" dirty="0">
                <a:solidFill>
                  <a:schemeClr val="accent5"/>
                </a:solidFill>
                <a:effectLst/>
              </a:rPr>
              <a:t>"the airplane will get the best lift if the wing is two hundred miles long"</a:t>
            </a:r>
            <a:endParaRPr lang="en-US" sz="2400" dirty="0">
              <a:solidFill>
                <a:schemeClr val="accent5"/>
              </a:solidFill>
            </a:endParaRPr>
          </a:p>
        </p:txBody>
      </p:sp>
      <p:pic>
        <p:nvPicPr>
          <p:cNvPr id="2052" name="Picture 4" descr="Effect of Size on Lift">
            <a:extLst>
              <a:ext uri="{FF2B5EF4-FFF2-40B4-BE49-F238E27FC236}">
                <a16:creationId xmlns:a16="http://schemas.microsoft.com/office/drawing/2014/main" id="{60D6CA06-2576-A3CA-8435-B9113F9BE8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13265" y="679940"/>
            <a:ext cx="2631231" cy="19776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69203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E8A6DD0-8F25-8312-9B01-582B3281934C}"/>
              </a:ext>
            </a:extLst>
          </p:cNvPr>
          <p:cNvSpPr>
            <a:spLocks noGrp="1"/>
          </p:cNvSpPr>
          <p:nvPr>
            <p:ph type="title"/>
          </p:nvPr>
        </p:nvSpPr>
        <p:spPr/>
        <p:txBody>
          <a:bodyPr>
            <a:normAutofit/>
          </a:bodyPr>
          <a:lstStyle/>
          <a:p>
            <a:r>
              <a:rPr lang="en-GB" b="1" i="0" dirty="0">
                <a:effectLst/>
                <a:latin typeface="-apple-system"/>
              </a:rPr>
              <a:t>Constraints and penalties</a:t>
            </a:r>
            <a:endParaRPr lang="en-US" dirty="0"/>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51C20724-1FC6-2635-BF99-070C6E7BF9BB}"/>
                  </a:ext>
                </a:extLst>
              </p:cNvPr>
              <p:cNvSpPr>
                <a:spLocks noGrp="1"/>
              </p:cNvSpPr>
              <p:nvPr>
                <p:ph sz="quarter" idx="13"/>
              </p:nvPr>
            </p:nvSpPr>
            <p:spPr/>
            <p:txBody>
              <a:bodyPr>
                <a:normAutofit/>
              </a:bodyPr>
              <a:lstStyle/>
              <a:p>
                <a:pPr algn="l"/>
                <a:r>
                  <a:rPr lang="en-GB" b="0" i="0" dirty="0">
                    <a:effectLst/>
                    <a:latin typeface="-apple-system"/>
                  </a:rPr>
                  <a:t>Unconstrained optimisation rarely gives useful answers on its own. Consider the example of the </a:t>
                </a:r>
                <a:r>
                  <a:rPr lang="en-GB" b="0" i="0" dirty="0" err="1">
                    <a:effectLst/>
                    <a:latin typeface="-apple-system"/>
                  </a:rPr>
                  <a:t>airfoil</a:t>
                </a:r>
                <a:r>
                  <a:rPr lang="en-GB" b="0" i="0" dirty="0">
                    <a:effectLst/>
                    <a:latin typeface="-apple-system"/>
                  </a:rPr>
                  <a:t>. Increasing lift might be achieved by making the </a:t>
                </a:r>
                <a:r>
                  <a:rPr lang="en-GB" b="0" i="0" dirty="0" err="1">
                    <a:effectLst/>
                    <a:latin typeface="-apple-system"/>
                  </a:rPr>
                  <a:t>airfoil</a:t>
                </a:r>
                <a:r>
                  <a:rPr lang="en-GB" b="0" i="0" dirty="0">
                    <a:effectLst/>
                    <a:latin typeface="-apple-system"/>
                  </a:rPr>
                  <a:t> length longer and longer. At some point, this might become physically impossible to build.</a:t>
                </a:r>
              </a:p>
              <a:p>
                <a:pPr algn="l"/>
                <a:r>
                  <a:rPr lang="en-GB" b="0" i="0" dirty="0">
                    <a:effectLst/>
                    <a:latin typeface="-apple-system"/>
                  </a:rPr>
                  <a:t>Although we often represent </a:t>
                </a:r>
                <a:r>
                  <a:rPr lang="el-GR" b="0" i="0" dirty="0">
                    <a:effectLst/>
                    <a:latin typeface="MJXc-TeX-math-I"/>
                  </a:rPr>
                  <a:t>θ</a:t>
                </a:r>
                <a:r>
                  <a:rPr lang="zh-CN" altLang="en-US" dirty="0">
                    <a:latin typeface="-apple-system"/>
                  </a:rPr>
                  <a:t> </a:t>
                </a:r>
                <a:r>
                  <a:rPr lang="en-GB" b="0" i="0" dirty="0">
                    <a:effectLst/>
                    <a:latin typeface="-apple-system"/>
                  </a:rPr>
                  <a:t>as being in </a:t>
                </a:r>
                <a:r>
                  <a:rPr lang="en-GB" sz="2400" b="0" dirty="0">
                    <a:effectLst/>
                    <a:ea typeface="Cambria Math" panose="02040503050406030204" pitchFamily="18" charset="0"/>
                  </a:rPr>
                  <a:t> </a:t>
                </a:r>
                <a14:m>
                  <m:oMath xmlns:m="http://schemas.openxmlformats.org/officeDocument/2006/math">
                    <m:sSup>
                      <m:sSupPr>
                        <m:ctrlPr>
                          <a:rPr lang="en-GB" sz="2400" b="0" i="1" smtClean="0">
                            <a:effectLst/>
                            <a:latin typeface="Cambria Math" panose="02040503050406030204" pitchFamily="18" charset="0"/>
                            <a:ea typeface="Cambria Math" panose="02040503050406030204" pitchFamily="18" charset="0"/>
                          </a:rPr>
                        </m:ctrlPr>
                      </m:sSupPr>
                      <m:e>
                        <m:r>
                          <a:rPr lang="en-GB" sz="2400" i="1">
                            <a:latin typeface="Cambria Math" panose="02040503050406030204" pitchFamily="18" charset="0"/>
                            <a:ea typeface="Cambria Math" panose="02040503050406030204" pitchFamily="18" charset="0"/>
                          </a:rPr>
                          <m:t>ℝ</m:t>
                        </m:r>
                      </m:e>
                      <m:sup>
                        <m:r>
                          <a:rPr lang="en-US" altLang="zh-CN" sz="2400" b="1" i="1" smtClean="0">
                            <a:latin typeface="Cambria Math" panose="02040503050406030204" pitchFamily="18" charset="0"/>
                            <a:ea typeface="Cambria Math" panose="02040503050406030204" pitchFamily="18" charset="0"/>
                          </a:rPr>
                          <m:t>𝒏</m:t>
                        </m:r>
                      </m:sup>
                    </m:sSup>
                  </m:oMath>
                </a14:m>
                <a:r>
                  <a:rPr lang="en-GB" b="0" i="0" dirty="0">
                    <a:effectLst/>
                    <a:latin typeface="-apple-system"/>
                  </a:rPr>
                  <a:t>, the feasible set is typically not the entire vector space. </a:t>
                </a:r>
              </a:p>
              <a:p>
                <a:pPr algn="l"/>
                <a:endParaRPr lang="en-GB" dirty="0">
                  <a:latin typeface="-apple-system"/>
                </a:endParaRPr>
              </a:p>
              <a:p>
                <a:pPr algn="l"/>
                <a:r>
                  <a:rPr lang="en-US" altLang="zh-CN" dirty="0">
                    <a:latin typeface="-apple-system"/>
                  </a:rPr>
                  <a:t>For</a:t>
                </a:r>
                <a:r>
                  <a:rPr lang="zh-CN" altLang="en-US" dirty="0">
                    <a:latin typeface="-apple-system"/>
                  </a:rPr>
                  <a:t> </a:t>
                </a:r>
                <a:r>
                  <a:rPr lang="en-GB" b="0" i="0" dirty="0">
                    <a:effectLst/>
                    <a:latin typeface="-apple-system"/>
                  </a:rPr>
                  <a:t>optimisation</a:t>
                </a:r>
                <a:r>
                  <a:rPr lang="zh-CN" altLang="en-US" b="0" i="0" dirty="0">
                    <a:effectLst/>
                    <a:latin typeface="-apple-system"/>
                  </a:rPr>
                  <a:t> </a:t>
                </a:r>
                <a:r>
                  <a:rPr lang="en-US" altLang="zh-CN" b="0" i="0" dirty="0">
                    <a:effectLst/>
                    <a:latin typeface="-apple-system"/>
                  </a:rPr>
                  <a:t>problem</a:t>
                </a:r>
                <a:r>
                  <a:rPr lang="zh-CN" altLang="en-US" b="0" i="0" dirty="0">
                    <a:effectLst/>
                    <a:latin typeface="-apple-system"/>
                  </a:rPr>
                  <a:t> </a:t>
                </a:r>
                <a:r>
                  <a:rPr lang="en-US" altLang="zh-CN" b="0" i="0" dirty="0">
                    <a:effectLst/>
                    <a:latin typeface="-apple-system"/>
                  </a:rPr>
                  <a:t>with</a:t>
                </a:r>
                <a:r>
                  <a:rPr lang="zh-CN" altLang="en-US" b="0" i="0" dirty="0">
                    <a:effectLst/>
                    <a:latin typeface="-apple-system"/>
                  </a:rPr>
                  <a:t> </a:t>
                </a:r>
                <a:r>
                  <a:rPr lang="en-GB" b="0" i="0" dirty="0">
                    <a:effectLst/>
                    <a:latin typeface="-apple-system"/>
                  </a:rPr>
                  <a:t>constrain</a:t>
                </a:r>
                <a:r>
                  <a:rPr lang="en-US" altLang="zh-CN" b="0" i="0" dirty="0">
                    <a:effectLst/>
                    <a:latin typeface="-apple-system"/>
                  </a:rPr>
                  <a:t>s,</a:t>
                </a:r>
                <a:r>
                  <a:rPr lang="zh-CN" altLang="en-US" b="0" i="0" dirty="0">
                    <a:effectLst/>
                    <a:latin typeface="-apple-system"/>
                  </a:rPr>
                  <a:t> </a:t>
                </a:r>
                <a:r>
                  <a:rPr lang="en-US" altLang="zh-CN" b="0" i="0" dirty="0">
                    <a:effectLst/>
                    <a:latin typeface="-apple-system"/>
                  </a:rPr>
                  <a:t>t</a:t>
                </a:r>
                <a:r>
                  <a:rPr lang="en-GB" b="0" i="0" dirty="0">
                    <a:effectLst/>
                    <a:latin typeface="-apple-system"/>
                  </a:rPr>
                  <a:t>here are two approaches to deal with this:</a:t>
                </a:r>
              </a:p>
              <a:p>
                <a:pPr lvl="1"/>
                <a:r>
                  <a:rPr lang="en-GB" b="1" i="0" dirty="0">
                    <a:effectLst/>
                    <a:latin typeface="-apple-system"/>
                  </a:rPr>
                  <a:t>Constrained optimisation</a:t>
                </a:r>
              </a:p>
              <a:p>
                <a:pPr lvl="1"/>
                <a:r>
                  <a:rPr lang="en-GB" b="1" i="0" dirty="0">
                    <a:effectLst/>
                    <a:latin typeface="-apple-system"/>
                  </a:rPr>
                  <a:t>Soft constraints</a:t>
                </a:r>
                <a:br>
                  <a:rPr lang="en-GB" b="0" i="0" dirty="0">
                    <a:effectLst/>
                    <a:latin typeface="-apple-system"/>
                  </a:rPr>
                </a:br>
                <a:endParaRPr lang="en-GB" b="0" i="0" dirty="0">
                  <a:effectLst/>
                  <a:latin typeface="-apple-system"/>
                </a:endParaRPr>
              </a:p>
              <a:p>
                <a:pPr lvl="1"/>
                <a:endParaRPr lang="en-GB" b="0" i="0" dirty="0">
                  <a:effectLst/>
                  <a:latin typeface="-apple-system"/>
                </a:endParaRPr>
              </a:p>
              <a:p>
                <a:pPr marL="0" indent="0">
                  <a:buNone/>
                </a:pPr>
                <a:endParaRPr lang="en-US" dirty="0"/>
              </a:p>
            </p:txBody>
          </p:sp>
        </mc:Choice>
        <mc:Fallback xmlns="">
          <p:sp>
            <p:nvSpPr>
              <p:cNvPr id="5" name="Content Placeholder 4">
                <a:extLst>
                  <a:ext uri="{FF2B5EF4-FFF2-40B4-BE49-F238E27FC236}">
                    <a16:creationId xmlns:a16="http://schemas.microsoft.com/office/drawing/2014/main" id="{51C20724-1FC6-2635-BF99-070C6E7BF9BB}"/>
                  </a:ext>
                </a:extLst>
              </p:cNvPr>
              <p:cNvSpPr>
                <a:spLocks noGrp="1" noRot="1" noChangeAspect="1" noMove="1" noResize="1" noEditPoints="1" noAdjustHandles="1" noChangeArrowheads="1" noChangeShapeType="1" noTextEdit="1"/>
              </p:cNvSpPr>
              <p:nvPr>
                <p:ph sz="quarter" idx="13"/>
              </p:nvPr>
            </p:nvSpPr>
            <p:spPr>
              <a:blipFill>
                <a:blip r:embed="rId2"/>
                <a:stretch>
                  <a:fillRect l="-774" t="-1648" r="-774"/>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87841004-6B37-F42A-402D-5EEB51E2C844}"/>
              </a:ext>
            </a:extLst>
          </p:cNvPr>
          <p:cNvSpPr txBox="1"/>
          <p:nvPr/>
        </p:nvSpPr>
        <p:spPr>
          <a:xfrm>
            <a:off x="5928852" y="6489290"/>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23997622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A8FB35D-08ED-2925-C639-9EEDF7A81BD6}"/>
              </a:ext>
            </a:extLst>
          </p:cNvPr>
          <p:cNvSpPr>
            <a:spLocks noGrp="1"/>
          </p:cNvSpPr>
          <p:nvPr>
            <p:ph type="title"/>
          </p:nvPr>
        </p:nvSpPr>
        <p:spPr/>
        <p:txBody>
          <a:bodyPr/>
          <a:lstStyle/>
          <a:p>
            <a:r>
              <a:rPr lang="en-US" dirty="0"/>
              <a:t>Intended Learning Outcomes</a:t>
            </a:r>
          </a:p>
        </p:txBody>
      </p:sp>
      <p:sp>
        <p:nvSpPr>
          <p:cNvPr id="6" name="Content Placeholder 5">
            <a:extLst>
              <a:ext uri="{FF2B5EF4-FFF2-40B4-BE49-F238E27FC236}">
                <a16:creationId xmlns:a16="http://schemas.microsoft.com/office/drawing/2014/main" id="{B670649F-6E8B-BB86-6AC0-906C17445193}"/>
              </a:ext>
            </a:extLst>
          </p:cNvPr>
          <p:cNvSpPr>
            <a:spLocks noGrp="1"/>
          </p:cNvSpPr>
          <p:nvPr>
            <p:ph sz="quarter" idx="13"/>
          </p:nvPr>
        </p:nvSpPr>
        <p:spPr/>
        <p:txBody>
          <a:bodyPr>
            <a:normAutofit/>
          </a:bodyPr>
          <a:lstStyle/>
          <a:p>
            <a:pPr marL="0" indent="0" algn="l">
              <a:buNone/>
            </a:pPr>
            <a:r>
              <a:rPr lang="en-GB" sz="2000" b="1" i="0" dirty="0">
                <a:effectLst/>
                <a:latin typeface="-apple-system"/>
              </a:rPr>
              <a:t>Concepts</a:t>
            </a:r>
          </a:p>
          <a:p>
            <a:pPr algn="l">
              <a:buFont typeface="Arial" panose="020B0604020202020204" pitchFamily="34" charset="0"/>
              <a:buChar char="•"/>
            </a:pPr>
            <a:r>
              <a:rPr lang="en-GB" sz="2000" b="0" i="0" dirty="0">
                <a:effectLst/>
                <a:latin typeface="-apple-system"/>
              </a:rPr>
              <a:t>What an objective function, constraint function and </a:t>
            </a:r>
            <a:r>
              <a:rPr lang="en-US" altLang="zh-CN" sz="2000" b="0" i="0" dirty="0">
                <a:effectLst/>
                <a:latin typeface="-apple-system"/>
              </a:rPr>
              <a:t>a</a:t>
            </a:r>
            <a:r>
              <a:rPr lang="en-GB" sz="2000" b="0" i="0" dirty="0">
                <a:effectLst/>
                <a:latin typeface="-apple-system"/>
              </a:rPr>
              <a:t> parameter vector is in the context of optimisation</a:t>
            </a:r>
          </a:p>
          <a:p>
            <a:pPr algn="l">
              <a:buFont typeface="Arial" panose="020B0604020202020204" pitchFamily="34" charset="0"/>
              <a:buChar char="•"/>
            </a:pPr>
            <a:r>
              <a:rPr lang="en-GB" sz="2000" b="0" i="0" dirty="0">
                <a:effectLst/>
                <a:latin typeface="-apple-system"/>
              </a:rPr>
              <a:t>The difference between discrete and continuous optimisation</a:t>
            </a:r>
          </a:p>
          <a:p>
            <a:pPr algn="l">
              <a:buFont typeface="Arial" panose="020B0604020202020204" pitchFamily="34" charset="0"/>
              <a:buChar char="•"/>
            </a:pPr>
            <a:r>
              <a:rPr lang="en-GB" sz="2000" b="0" i="0" dirty="0">
                <a:effectLst/>
                <a:latin typeface="-apple-system"/>
              </a:rPr>
              <a:t>Convex and nonconvex optimisation and how to recognise them</a:t>
            </a:r>
          </a:p>
          <a:p>
            <a:pPr algn="l">
              <a:buFont typeface="Arial" panose="020B0604020202020204" pitchFamily="34" charset="0"/>
              <a:buChar char="•"/>
            </a:pPr>
            <a:r>
              <a:rPr lang="en-GB" sz="2000" b="0" i="0" dirty="0">
                <a:effectLst/>
                <a:latin typeface="-apple-system"/>
              </a:rPr>
              <a:t>What constrained optimisation is and the difference between soft and hard constraints</a:t>
            </a:r>
          </a:p>
          <a:p>
            <a:pPr algn="l">
              <a:buFont typeface="Arial" panose="020B0604020202020204" pitchFamily="34" charset="0"/>
              <a:buChar char="•"/>
            </a:pPr>
            <a:r>
              <a:rPr lang="en-GB" sz="2000" b="0" i="0" dirty="0">
                <a:effectLst/>
                <a:latin typeface="-apple-system"/>
              </a:rPr>
              <a:t>Key properties of objective functions, including convexity and continuity</a:t>
            </a:r>
          </a:p>
          <a:p>
            <a:pPr marL="0" indent="0" algn="l">
              <a:buNone/>
            </a:pPr>
            <a:r>
              <a:rPr lang="en-GB" sz="2000" b="1" dirty="0">
                <a:latin typeface="-apple-system"/>
              </a:rPr>
              <a:t>Algorithms</a:t>
            </a:r>
            <a:endParaRPr lang="en-GB" sz="2000" b="1" i="0" dirty="0">
              <a:effectLst/>
              <a:latin typeface="-apple-system"/>
            </a:endParaRPr>
          </a:p>
          <a:p>
            <a:pPr algn="l">
              <a:buFont typeface="Arial" panose="020B0604020202020204" pitchFamily="34" charset="0"/>
              <a:buChar char="•"/>
            </a:pPr>
            <a:r>
              <a:rPr lang="en-GB" sz="2000" b="0" i="0" dirty="0">
                <a:effectLst/>
                <a:latin typeface="-apple-system"/>
              </a:rPr>
              <a:t>What linear least squares is</a:t>
            </a:r>
          </a:p>
          <a:p>
            <a:pPr algn="l">
              <a:buFont typeface="Arial" panose="020B0604020202020204" pitchFamily="34" charset="0"/>
              <a:buChar char="•"/>
            </a:pPr>
            <a:r>
              <a:rPr lang="en-GB" sz="2000" b="0" i="0" dirty="0">
                <a:effectLst/>
                <a:latin typeface="-apple-system"/>
              </a:rPr>
              <a:t>How iterative optimisation works</a:t>
            </a:r>
          </a:p>
          <a:p>
            <a:pPr algn="l">
              <a:buFont typeface="Arial" panose="020B0604020202020204" pitchFamily="34" charset="0"/>
              <a:buChar char="•"/>
            </a:pPr>
            <a:r>
              <a:rPr lang="en-GB" sz="2000" b="0" i="0" dirty="0">
                <a:effectLst/>
                <a:latin typeface="-apple-system"/>
              </a:rPr>
              <a:t>The principles of heuristic optimisation</a:t>
            </a:r>
          </a:p>
          <a:p>
            <a:pPr algn="l">
              <a:buFont typeface="Arial" panose="020B0604020202020204" pitchFamily="34" charset="0"/>
              <a:buChar char="•"/>
            </a:pPr>
            <a:r>
              <a:rPr lang="en-GB" sz="2000" b="0" i="0" dirty="0">
                <a:effectLst/>
                <a:latin typeface="-apple-system"/>
              </a:rPr>
              <a:t>The properties of random search, with the metaheuristics: locality, memory, temperature and population</a:t>
            </a:r>
          </a:p>
        </p:txBody>
      </p:sp>
    </p:spTree>
    <p:extLst>
      <p:ext uri="{BB962C8B-B14F-4D97-AF65-F5344CB8AC3E}">
        <p14:creationId xmlns:p14="http://schemas.microsoft.com/office/powerpoint/2010/main" val="375793538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F2E8892-9343-5539-BF1C-A7502BDC0BB0}"/>
              </a:ext>
            </a:extLst>
          </p:cNvPr>
          <p:cNvSpPr>
            <a:spLocks noGrp="1"/>
          </p:cNvSpPr>
          <p:nvPr>
            <p:ph sz="half" idx="1"/>
          </p:nvPr>
        </p:nvSpPr>
        <p:spPr>
          <a:xfrm>
            <a:off x="838200" y="3616566"/>
            <a:ext cx="5181600" cy="2533511"/>
          </a:xfrm>
        </p:spPr>
        <p:style>
          <a:lnRef idx="1">
            <a:schemeClr val="accent4"/>
          </a:lnRef>
          <a:fillRef idx="2">
            <a:schemeClr val="accent4"/>
          </a:fillRef>
          <a:effectRef idx="1">
            <a:schemeClr val="accent4"/>
          </a:effectRef>
          <a:fontRef idx="minor">
            <a:schemeClr val="dk1"/>
          </a:fontRef>
        </p:style>
        <p:txBody>
          <a:bodyPr/>
          <a:lstStyle/>
          <a:p>
            <a:pPr algn="l">
              <a:buFont typeface="Arial" panose="020B0604020202020204" pitchFamily="34" charset="0"/>
              <a:buChar char="•"/>
            </a:pPr>
            <a:r>
              <a:rPr lang="en-GB" b="1" i="0" dirty="0">
                <a:effectLst/>
                <a:latin typeface="-apple-system"/>
              </a:rPr>
              <a:t>Pros</a:t>
            </a:r>
            <a:r>
              <a:rPr lang="en-GB" b="0" i="0" dirty="0">
                <a:effectLst/>
                <a:latin typeface="-apple-system"/>
              </a:rPr>
              <a:t>:</a:t>
            </a:r>
          </a:p>
          <a:p>
            <a:pPr marL="742950" lvl="1" indent="-285750" algn="l">
              <a:buFont typeface="Arial" panose="020B0604020202020204" pitchFamily="34" charset="0"/>
              <a:buChar char="•"/>
            </a:pPr>
            <a:r>
              <a:rPr lang="en-GB" b="0" i="0" dirty="0">
                <a:effectLst/>
                <a:latin typeface="-apple-system"/>
              </a:rPr>
              <a:t>Guarantees that solution will satisfy constraints.</a:t>
            </a:r>
          </a:p>
          <a:p>
            <a:pPr marL="742950" lvl="1" indent="-285750" algn="l">
              <a:buFont typeface="Arial" panose="020B0604020202020204" pitchFamily="34" charset="0"/>
              <a:buChar char="•"/>
            </a:pPr>
            <a:r>
              <a:rPr lang="en-GB" b="0" i="0" dirty="0">
                <a:effectLst/>
                <a:latin typeface="-apple-system"/>
              </a:rPr>
              <a:t>May be able to use constraints to speed up optimisation.</a:t>
            </a:r>
          </a:p>
          <a:p>
            <a:pPr marL="0" indent="0">
              <a:buNone/>
            </a:pPr>
            <a:endParaRPr lang="en-US" dirty="0"/>
          </a:p>
        </p:txBody>
      </p:sp>
      <p:sp>
        <p:nvSpPr>
          <p:cNvPr id="3" name="Content Placeholder 2">
            <a:extLst>
              <a:ext uri="{FF2B5EF4-FFF2-40B4-BE49-F238E27FC236}">
                <a16:creationId xmlns:a16="http://schemas.microsoft.com/office/drawing/2014/main" id="{66B6D770-6165-7546-C1A1-9CBB382205DE}"/>
              </a:ext>
            </a:extLst>
          </p:cNvPr>
          <p:cNvSpPr>
            <a:spLocks noGrp="1"/>
          </p:cNvSpPr>
          <p:nvPr>
            <p:ph sz="half" idx="2"/>
          </p:nvPr>
        </p:nvSpPr>
        <p:spPr>
          <a:xfrm>
            <a:off x="6172200" y="3623442"/>
            <a:ext cx="5181600" cy="2526635"/>
          </a:xfrm>
        </p:spPr>
        <p:style>
          <a:lnRef idx="1">
            <a:schemeClr val="accent5"/>
          </a:lnRef>
          <a:fillRef idx="2">
            <a:schemeClr val="accent5"/>
          </a:fillRef>
          <a:effectRef idx="1">
            <a:schemeClr val="accent5"/>
          </a:effectRef>
          <a:fontRef idx="minor">
            <a:schemeClr val="dk1"/>
          </a:fontRef>
        </p:style>
        <p:txBody>
          <a:bodyPr>
            <a:normAutofit fontScale="92500" lnSpcReduction="20000"/>
          </a:bodyPr>
          <a:lstStyle/>
          <a:p>
            <a:pPr algn="l">
              <a:buFont typeface="Arial" panose="020B0604020202020204" pitchFamily="34" charset="0"/>
              <a:buChar char="•"/>
            </a:pPr>
            <a:r>
              <a:rPr lang="en-GB" b="1" i="0" dirty="0">
                <a:effectLst/>
                <a:latin typeface="-apple-system"/>
              </a:rPr>
              <a:t>Cons</a:t>
            </a:r>
            <a:r>
              <a:rPr lang="en-GB" b="0" i="0" dirty="0">
                <a:effectLst/>
                <a:latin typeface="-apple-system"/>
              </a:rPr>
              <a:t>:</a:t>
            </a:r>
          </a:p>
          <a:p>
            <a:pPr marL="742950" lvl="1" indent="-285750" algn="l">
              <a:buFont typeface="Arial" panose="020B0604020202020204" pitchFamily="34" charset="0"/>
              <a:buChar char="•"/>
            </a:pPr>
            <a:r>
              <a:rPr lang="en-GB" b="0" i="0" dirty="0">
                <a:effectLst/>
                <a:latin typeface="-apple-system"/>
              </a:rPr>
              <a:t>may be less efficient than unconstrained optimization</a:t>
            </a:r>
            <a:r>
              <a:rPr lang="zh-CN" altLang="en-US" b="0" i="0" dirty="0">
                <a:effectLst/>
                <a:latin typeface="-apple-system"/>
              </a:rPr>
              <a:t> </a:t>
            </a:r>
            <a:r>
              <a:rPr lang="en-US" altLang="zh-CN" b="0" i="0" dirty="0">
                <a:effectLst/>
                <a:latin typeface="-apple-system"/>
              </a:rPr>
              <a:t>(</a:t>
            </a:r>
            <a:r>
              <a:rPr lang="en-GB" sz="2400" b="1" i="0" dirty="0">
                <a:effectLst/>
                <a:latin typeface="-apple-system"/>
              </a:rPr>
              <a:t>convex</a:t>
            </a:r>
            <a:r>
              <a:rPr lang="en-US" altLang="zh-CN" sz="2400" b="1" i="0" dirty="0" err="1">
                <a:effectLst/>
                <a:latin typeface="-apple-system"/>
              </a:rPr>
              <a:t>ity</a:t>
            </a:r>
            <a:r>
              <a:rPr lang="en-US" altLang="zh-CN" b="0" i="0" dirty="0">
                <a:effectLst/>
                <a:latin typeface="-apple-system"/>
              </a:rPr>
              <a:t>)</a:t>
            </a:r>
            <a:r>
              <a:rPr lang="en-GB" b="0" i="0" dirty="0">
                <a:effectLst/>
                <a:latin typeface="-apple-system"/>
              </a:rPr>
              <a:t>.</a:t>
            </a:r>
          </a:p>
          <a:p>
            <a:pPr marL="742950" lvl="1" indent="-285750" algn="l">
              <a:buFont typeface="Arial" panose="020B0604020202020204" pitchFamily="34" charset="0"/>
              <a:buChar char="•"/>
            </a:pPr>
            <a:r>
              <a:rPr lang="en-GB" b="0" i="0" dirty="0">
                <a:effectLst/>
                <a:latin typeface="-apple-system"/>
              </a:rPr>
              <a:t>Fewer algorithms available for optimisation.</a:t>
            </a:r>
          </a:p>
          <a:p>
            <a:pPr marL="742950" lvl="1" indent="-285750" algn="l">
              <a:buFont typeface="Arial" panose="020B0604020202020204" pitchFamily="34" charset="0"/>
              <a:buChar char="•"/>
            </a:pPr>
            <a:r>
              <a:rPr lang="en-GB" b="0" i="0" dirty="0">
                <a:effectLst/>
                <a:latin typeface="-apple-system"/>
              </a:rPr>
              <a:t>may be hard to specify feasible region with the parameters available in the optimiser.</a:t>
            </a:r>
          </a:p>
          <a:p>
            <a:pPr marL="0" indent="0">
              <a:buNone/>
            </a:pPr>
            <a:endParaRPr lang="en-US" dirty="0"/>
          </a:p>
        </p:txBody>
      </p:sp>
      <p:sp>
        <p:nvSpPr>
          <p:cNvPr id="4" name="Title 3">
            <a:extLst>
              <a:ext uri="{FF2B5EF4-FFF2-40B4-BE49-F238E27FC236}">
                <a16:creationId xmlns:a16="http://schemas.microsoft.com/office/drawing/2014/main" id="{19906F48-37FC-0F20-0193-78DDC573B851}"/>
              </a:ext>
            </a:extLst>
          </p:cNvPr>
          <p:cNvSpPr>
            <a:spLocks noGrp="1"/>
          </p:cNvSpPr>
          <p:nvPr>
            <p:ph type="title"/>
          </p:nvPr>
        </p:nvSpPr>
        <p:spPr/>
        <p:txBody>
          <a:bodyPr>
            <a:normAutofit/>
          </a:bodyPr>
          <a:lstStyle/>
          <a:p>
            <a:r>
              <a:rPr lang="en-US" dirty="0">
                <a:latin typeface="-apple-system"/>
              </a:rPr>
              <a:t>Hard constraints</a:t>
            </a:r>
            <a:br>
              <a:rPr lang="en-US" dirty="0">
                <a:latin typeface="-apple-system"/>
              </a:rPr>
            </a:br>
            <a:endParaRPr lang="en-US" dirty="0">
              <a:latin typeface="-apple-system"/>
            </a:endParaRPr>
          </a:p>
        </p:txBody>
      </p:sp>
      <p:sp>
        <p:nvSpPr>
          <p:cNvPr id="6" name="TextBox 5">
            <a:extLst>
              <a:ext uri="{FF2B5EF4-FFF2-40B4-BE49-F238E27FC236}">
                <a16:creationId xmlns:a16="http://schemas.microsoft.com/office/drawing/2014/main" id="{6275ED44-DB19-B4F0-EC5A-7C39C00BA6F1}"/>
              </a:ext>
            </a:extLst>
          </p:cNvPr>
          <p:cNvSpPr txBox="1"/>
          <p:nvPr/>
        </p:nvSpPr>
        <p:spPr>
          <a:xfrm>
            <a:off x="918983" y="1522890"/>
            <a:ext cx="10354033" cy="1938992"/>
          </a:xfrm>
          <a:prstGeom prst="rect">
            <a:avLst/>
          </a:prstGeom>
          <a:noFill/>
        </p:spPr>
        <p:txBody>
          <a:bodyPr wrap="square">
            <a:spAutoFit/>
          </a:bodyPr>
          <a:lstStyle/>
          <a:p>
            <a:pPr algn="l"/>
            <a:r>
              <a:rPr lang="en-GB" sz="2400" b="0" i="0" dirty="0">
                <a:effectLst/>
                <a:latin typeface="-apple-system"/>
              </a:rPr>
              <a:t>Use an optimisation algorithm that </a:t>
            </a:r>
            <a:r>
              <a:rPr lang="en-GB" sz="2400" b="1" i="0" dirty="0">
                <a:effectLst/>
                <a:latin typeface="-apple-system"/>
              </a:rPr>
              <a:t>supports hard constraints inherently</a:t>
            </a:r>
            <a:r>
              <a:rPr lang="en-GB" sz="2400" b="0" i="0" dirty="0">
                <a:effectLst/>
                <a:latin typeface="-apple-system"/>
              </a:rPr>
              <a:t>. </a:t>
            </a:r>
          </a:p>
          <a:p>
            <a:pPr marL="342900" indent="-342900" algn="l">
              <a:buFont typeface="Arial" panose="020B0604020202020204" pitchFamily="34" charset="0"/>
              <a:buChar char="•"/>
            </a:pPr>
            <a:r>
              <a:rPr lang="en-GB" sz="2400" b="0" i="0" dirty="0">
                <a:effectLst/>
                <a:latin typeface="-apple-system"/>
              </a:rPr>
              <a:t>This is straightforward for certain kinds of optimisation, but trickier for general optimisation.</a:t>
            </a:r>
            <a:r>
              <a:rPr lang="zh-CN" altLang="en-US" sz="2400" b="0" i="0" dirty="0">
                <a:effectLst/>
                <a:latin typeface="-apple-system"/>
              </a:rPr>
              <a:t> </a:t>
            </a:r>
            <a:endParaRPr lang="en-GB" altLang="zh-CN" sz="2400" b="0" i="0" dirty="0">
              <a:effectLst/>
              <a:latin typeface="-apple-system"/>
            </a:endParaRPr>
          </a:p>
          <a:p>
            <a:pPr marL="342900" indent="-342900" algn="l">
              <a:buFont typeface="Arial" panose="020B0604020202020204" pitchFamily="34" charset="0"/>
              <a:buChar char="•"/>
            </a:pPr>
            <a:r>
              <a:rPr lang="en-GB" sz="2400" b="0" i="0" dirty="0">
                <a:effectLst/>
                <a:latin typeface="-apple-system"/>
              </a:rPr>
              <a:t>Typically, constraints will be specified as either a </a:t>
            </a:r>
            <a:r>
              <a:rPr lang="en-GB" sz="2400" b="1" i="0" dirty="0">
                <a:effectLst/>
                <a:latin typeface="-apple-system"/>
              </a:rPr>
              <a:t>convex region</a:t>
            </a:r>
            <a:r>
              <a:rPr lang="en-GB" sz="2400" b="0" i="0" dirty="0">
                <a:effectLst/>
                <a:latin typeface="-apple-system"/>
              </a:rPr>
              <a:t> or a simple (hyper)rectangular region of the space (a </a:t>
            </a:r>
            <a:r>
              <a:rPr lang="en-GB" sz="2400" b="1" i="0" dirty="0">
                <a:effectLst/>
                <a:latin typeface="-apple-system"/>
              </a:rPr>
              <a:t>box constraint</a:t>
            </a:r>
            <a:r>
              <a:rPr lang="en-GB" sz="2400" b="0" i="0" dirty="0">
                <a:effectLst/>
                <a:latin typeface="-apple-system"/>
              </a:rPr>
              <a:t>).</a:t>
            </a:r>
          </a:p>
        </p:txBody>
      </p:sp>
    </p:spTree>
    <p:extLst>
      <p:ext uri="{BB962C8B-B14F-4D97-AF65-F5344CB8AC3E}">
        <p14:creationId xmlns:p14="http://schemas.microsoft.com/office/powerpoint/2010/main" val="115149231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F2E8892-9343-5539-BF1C-A7502BDC0BB0}"/>
              </a:ext>
            </a:extLst>
          </p:cNvPr>
          <p:cNvSpPr>
            <a:spLocks noGrp="1"/>
          </p:cNvSpPr>
          <p:nvPr>
            <p:ph sz="half" idx="1"/>
          </p:nvPr>
        </p:nvSpPr>
        <p:spPr>
          <a:xfrm>
            <a:off x="847627" y="4939210"/>
            <a:ext cx="5181600" cy="1729328"/>
          </a:xfrm>
        </p:spPr>
        <p:style>
          <a:lnRef idx="1">
            <a:schemeClr val="accent4"/>
          </a:lnRef>
          <a:fillRef idx="2">
            <a:schemeClr val="accent4"/>
          </a:fillRef>
          <a:effectRef idx="1">
            <a:schemeClr val="accent4"/>
          </a:effectRef>
          <a:fontRef idx="minor">
            <a:schemeClr val="dk1"/>
          </a:fontRef>
        </p:style>
        <p:txBody>
          <a:bodyPr>
            <a:normAutofit lnSpcReduction="10000"/>
          </a:bodyPr>
          <a:lstStyle/>
          <a:p>
            <a:pPr algn="l">
              <a:buFont typeface="Arial" panose="020B0604020202020204" pitchFamily="34" charset="0"/>
              <a:buChar char="•"/>
            </a:pPr>
            <a:r>
              <a:rPr lang="en-GB" b="1" i="0" dirty="0">
                <a:effectLst/>
                <a:latin typeface="-apple-system"/>
              </a:rPr>
              <a:t>Pros</a:t>
            </a:r>
            <a:endParaRPr lang="en-GB" b="0" i="0" dirty="0">
              <a:effectLst/>
              <a:latin typeface="-apple-system"/>
            </a:endParaRPr>
          </a:p>
          <a:p>
            <a:pPr marL="742950" lvl="1" indent="-285750" algn="l">
              <a:buFont typeface="Arial" panose="020B0604020202020204" pitchFamily="34" charset="0"/>
              <a:buChar char="•"/>
            </a:pPr>
            <a:r>
              <a:rPr lang="en-GB" b="0" i="0" dirty="0">
                <a:effectLst/>
                <a:latin typeface="-apple-system"/>
              </a:rPr>
              <a:t>any optimiser can be used</a:t>
            </a:r>
          </a:p>
          <a:p>
            <a:pPr marL="742950" lvl="1" indent="-285750" algn="l">
              <a:buFont typeface="Arial" panose="020B0604020202020204" pitchFamily="34" charset="0"/>
              <a:buChar char="•"/>
            </a:pPr>
            <a:r>
              <a:rPr lang="en-GB" b="0" i="0" dirty="0">
                <a:effectLst/>
                <a:latin typeface="-apple-system"/>
              </a:rPr>
              <a:t>can deal with </a:t>
            </a:r>
            <a:r>
              <a:rPr lang="en-GB" b="0" i="1" dirty="0">
                <a:effectLst/>
                <a:latin typeface="-apple-system"/>
              </a:rPr>
              <a:t>soft</a:t>
            </a:r>
            <a:r>
              <a:rPr lang="en-GB" b="0" i="0" dirty="0">
                <a:effectLst/>
                <a:latin typeface="-apple-system"/>
              </a:rPr>
              <a:t> constraints sensibly</a:t>
            </a:r>
            <a:br>
              <a:rPr lang="en-US" b="0" i="0" dirty="0">
                <a:effectLst/>
                <a:latin typeface="-apple-system"/>
              </a:rPr>
            </a:br>
            <a:endParaRPr lang="en-GB" b="0" i="0" dirty="0">
              <a:effectLst/>
              <a:latin typeface="-apple-system"/>
            </a:endParaRPr>
          </a:p>
        </p:txBody>
      </p:sp>
      <p:sp>
        <p:nvSpPr>
          <p:cNvPr id="3" name="Content Placeholder 2">
            <a:extLst>
              <a:ext uri="{FF2B5EF4-FFF2-40B4-BE49-F238E27FC236}">
                <a16:creationId xmlns:a16="http://schemas.microsoft.com/office/drawing/2014/main" id="{66B6D770-6165-7546-C1A1-9CBB382205DE}"/>
              </a:ext>
            </a:extLst>
          </p:cNvPr>
          <p:cNvSpPr>
            <a:spLocks noGrp="1"/>
          </p:cNvSpPr>
          <p:nvPr>
            <p:ph sz="half" idx="2"/>
          </p:nvPr>
        </p:nvSpPr>
        <p:spPr>
          <a:xfrm>
            <a:off x="6181627" y="4939210"/>
            <a:ext cx="5181600" cy="1729328"/>
          </a:xfrm>
        </p:spPr>
        <p:style>
          <a:lnRef idx="1">
            <a:schemeClr val="accent5"/>
          </a:lnRef>
          <a:fillRef idx="2">
            <a:schemeClr val="accent5"/>
          </a:fillRef>
          <a:effectRef idx="1">
            <a:schemeClr val="accent5"/>
          </a:effectRef>
          <a:fontRef idx="minor">
            <a:schemeClr val="dk1"/>
          </a:fontRef>
        </p:style>
        <p:txBody>
          <a:bodyPr>
            <a:normAutofit fontScale="77500" lnSpcReduction="20000"/>
          </a:bodyPr>
          <a:lstStyle/>
          <a:p>
            <a:pPr algn="l">
              <a:buFont typeface="Arial" panose="020B0604020202020204" pitchFamily="34" charset="0"/>
              <a:buChar char="•"/>
            </a:pPr>
            <a:r>
              <a:rPr lang="en-GB" b="1" i="0" dirty="0">
                <a:effectLst/>
                <a:latin typeface="-apple-system"/>
              </a:rPr>
              <a:t>Cons:</a:t>
            </a:r>
            <a:endParaRPr lang="en-GB" b="0" i="0" dirty="0">
              <a:effectLst/>
              <a:latin typeface="-apple-system"/>
            </a:endParaRPr>
          </a:p>
          <a:p>
            <a:pPr marL="742950" lvl="1" indent="-285750" algn="l">
              <a:buFont typeface="Arial" panose="020B0604020202020204" pitchFamily="34" charset="0"/>
              <a:buChar char="•"/>
            </a:pPr>
            <a:r>
              <a:rPr lang="en-GB" b="0" i="0" dirty="0">
                <a:effectLst/>
                <a:latin typeface="-apple-system"/>
              </a:rPr>
              <a:t>may not respect important constraints, particularly if they are very sharp</a:t>
            </a:r>
          </a:p>
          <a:p>
            <a:pPr marL="742950" lvl="1" indent="-285750" algn="l">
              <a:buFont typeface="Arial" panose="020B0604020202020204" pitchFamily="34" charset="0"/>
              <a:buChar char="•"/>
            </a:pPr>
            <a:r>
              <a:rPr lang="en-GB" b="0" i="0" dirty="0">
                <a:effectLst/>
                <a:latin typeface="-apple-system"/>
              </a:rPr>
              <a:t>can be hard to formulate constraints as penalties</a:t>
            </a:r>
          </a:p>
          <a:p>
            <a:pPr marL="742950" lvl="1" indent="-285750" algn="l">
              <a:buFont typeface="Arial" panose="020B0604020202020204" pitchFamily="34" charset="0"/>
              <a:buChar char="•"/>
            </a:pPr>
            <a:r>
              <a:rPr lang="en-GB" b="0" i="0" dirty="0">
                <a:effectLst/>
                <a:latin typeface="-apple-system"/>
              </a:rPr>
              <a:t>cannot take advantage of efficient search in constrained regions of space</a:t>
            </a:r>
          </a:p>
        </p:txBody>
      </p:sp>
      <p:sp>
        <p:nvSpPr>
          <p:cNvPr id="4" name="Title 3">
            <a:extLst>
              <a:ext uri="{FF2B5EF4-FFF2-40B4-BE49-F238E27FC236}">
                <a16:creationId xmlns:a16="http://schemas.microsoft.com/office/drawing/2014/main" id="{19906F48-37FC-0F20-0193-78DDC573B851}"/>
              </a:ext>
            </a:extLst>
          </p:cNvPr>
          <p:cNvSpPr>
            <a:spLocks noGrp="1"/>
          </p:cNvSpPr>
          <p:nvPr>
            <p:ph type="title"/>
          </p:nvPr>
        </p:nvSpPr>
        <p:spPr/>
        <p:txBody>
          <a:bodyPr>
            <a:normAutofit/>
          </a:bodyPr>
          <a:lstStyle/>
          <a:p>
            <a:pPr algn="l"/>
            <a:r>
              <a:rPr lang="en-GB" b="1" i="0" dirty="0">
                <a:effectLst/>
                <a:latin typeface="-apple-system"/>
              </a:rPr>
              <a:t>Soft constraints</a:t>
            </a:r>
            <a:endParaRPr lang="en-GB" b="0" i="0" dirty="0">
              <a:effectLst/>
              <a:latin typeface="-apple-system"/>
            </a:endParaRPr>
          </a:p>
        </p:txBody>
      </p:sp>
      <p:sp>
        <p:nvSpPr>
          <p:cNvPr id="6" name="TextBox 5">
            <a:extLst>
              <a:ext uri="{FF2B5EF4-FFF2-40B4-BE49-F238E27FC236}">
                <a16:creationId xmlns:a16="http://schemas.microsoft.com/office/drawing/2014/main" id="{6275ED44-DB19-B4F0-EC5A-7C39C00BA6F1}"/>
              </a:ext>
            </a:extLst>
          </p:cNvPr>
          <p:cNvSpPr txBox="1"/>
          <p:nvPr/>
        </p:nvSpPr>
        <p:spPr>
          <a:xfrm>
            <a:off x="918983" y="1522890"/>
            <a:ext cx="11115701" cy="3416320"/>
          </a:xfrm>
          <a:prstGeom prst="rect">
            <a:avLst/>
          </a:prstGeom>
          <a:noFill/>
        </p:spPr>
        <p:txBody>
          <a:bodyPr wrap="square">
            <a:spAutoFit/>
          </a:bodyPr>
          <a:lstStyle/>
          <a:p>
            <a:pPr algn="l"/>
            <a:r>
              <a:rPr lang="en-GB" sz="2400" b="0" i="0" dirty="0">
                <a:effectLst/>
                <a:latin typeface="-apple-system"/>
              </a:rPr>
              <a:t>Apply penalties to the </a:t>
            </a:r>
            <a:r>
              <a:rPr lang="en-GB" sz="2400" b="1" i="0" dirty="0">
                <a:effectLst/>
                <a:latin typeface="-apple-system"/>
              </a:rPr>
              <a:t>objective function</a:t>
            </a:r>
            <a:r>
              <a:rPr lang="en-GB" sz="2400" b="0" i="0" dirty="0">
                <a:effectLst/>
                <a:latin typeface="-apple-system"/>
              </a:rPr>
              <a:t> to "</a:t>
            </a:r>
            <a:r>
              <a:rPr lang="en-GB" sz="2400" b="1" i="0" dirty="0">
                <a:effectLst/>
                <a:latin typeface="-apple-system"/>
              </a:rPr>
              <a:t>discourage</a:t>
            </a:r>
            <a:r>
              <a:rPr lang="en-GB" sz="2400" b="0" i="0" dirty="0">
                <a:effectLst/>
                <a:latin typeface="-apple-system"/>
              </a:rPr>
              <a:t>" solutions that violate the constraints</a:t>
            </a:r>
            <a:r>
              <a:rPr lang="en-GB" sz="2400" dirty="0">
                <a:latin typeface="-apple-system"/>
              </a:rPr>
              <a:t>:</a:t>
            </a:r>
          </a:p>
          <a:p>
            <a:br>
              <a:rPr lang="en-GB" sz="2400" dirty="0">
                <a:latin typeface="-apple-system"/>
              </a:rPr>
            </a:br>
            <a:r>
              <a:rPr lang="en-GB" sz="2400" dirty="0">
                <a:latin typeface="-apple-system"/>
              </a:rPr>
              <a:t>where </a:t>
            </a:r>
            <a:r>
              <a:rPr lang="el-GR" sz="2400" dirty="0">
                <a:latin typeface="-apple-system"/>
              </a:rPr>
              <a:t>λ(θ) </a:t>
            </a:r>
            <a:r>
              <a:rPr lang="en-GB" sz="2400" dirty="0">
                <a:latin typeface="-apple-system"/>
              </a:rPr>
              <a:t>is a </a:t>
            </a:r>
            <a:r>
              <a:rPr lang="en-GB" sz="2400" b="1" dirty="0">
                <a:latin typeface="-apple-system"/>
              </a:rPr>
              <a:t>penalty function</a:t>
            </a:r>
            <a:r>
              <a:rPr lang="en-GB" sz="2400" dirty="0">
                <a:latin typeface="-apple-system"/>
              </a:rPr>
              <a:t> with an increasing value as the constraints are more egregiously violated.</a:t>
            </a:r>
            <a:endParaRPr lang="en-GB" sz="2400" b="0" i="0" dirty="0">
              <a:effectLst/>
              <a:latin typeface="-apple-system"/>
            </a:endParaRPr>
          </a:p>
          <a:p>
            <a:pPr marL="342900" indent="-342900" algn="l">
              <a:buFont typeface="Arial" panose="020B0604020202020204" pitchFamily="34" charset="0"/>
              <a:buChar char="•"/>
            </a:pPr>
            <a:r>
              <a:rPr lang="en-GB" sz="2400" b="0" i="0" dirty="0">
                <a:effectLst/>
                <a:latin typeface="-apple-system"/>
              </a:rPr>
              <a:t>This is particularly appropriate if the constraints really are soft (it doesn't perhaps matter if the maximum </a:t>
            </a:r>
            <a:r>
              <a:rPr lang="en-GB" sz="2400" b="0" i="0" dirty="0" err="1">
                <a:effectLst/>
                <a:latin typeface="-apple-system"/>
              </a:rPr>
              <a:t>airfoil</a:t>
            </a:r>
            <a:r>
              <a:rPr lang="en-GB" sz="2400" b="0" i="0" dirty="0">
                <a:effectLst/>
                <a:latin typeface="-apple-system"/>
              </a:rPr>
              <a:t> length is 1.5m or 1.6m, but it can't be 10m). </a:t>
            </a:r>
          </a:p>
          <a:p>
            <a:pPr marL="342900" indent="-342900" algn="l">
              <a:buFont typeface="Arial" panose="020B0604020202020204" pitchFamily="34" charset="0"/>
              <a:buChar char="•"/>
            </a:pPr>
            <a:r>
              <a:rPr lang="en-GB" sz="2400" b="1" i="0" dirty="0">
                <a:effectLst/>
                <a:latin typeface="-apple-system"/>
              </a:rPr>
              <a:t>In this case, the penalties are just terms added to the objective function</a:t>
            </a:r>
            <a:r>
              <a:rPr lang="en-GB" sz="2400" b="0" i="0" dirty="0">
                <a:effectLst/>
                <a:latin typeface="-apple-system"/>
              </a:rPr>
              <a:t>. The optimiser stays the </a:t>
            </a:r>
            <a:r>
              <a:rPr lang="en-GB" sz="2400" b="1" i="0" dirty="0">
                <a:effectLst/>
                <a:latin typeface="-apple-system"/>
              </a:rPr>
              <a:t>same</a:t>
            </a:r>
            <a:r>
              <a:rPr lang="en-GB" sz="2400" b="0" i="0" dirty="0">
                <a:effectLst/>
                <a:latin typeface="-apple-system"/>
              </a:rPr>
              <a:t>, but the objective function is </a:t>
            </a:r>
            <a:r>
              <a:rPr lang="en-GB" sz="2400" b="1" i="0" dirty="0">
                <a:effectLst/>
                <a:latin typeface="-apple-system"/>
              </a:rPr>
              <a:t>modified</a:t>
            </a:r>
            <a:r>
              <a:rPr lang="en-GB" sz="2400" b="0" i="0" dirty="0">
                <a:effectLst/>
                <a:latin typeface="-apple-system"/>
              </a:rPr>
              <a:t>.</a:t>
            </a:r>
          </a:p>
        </p:txBody>
      </p:sp>
      <p:pic>
        <p:nvPicPr>
          <p:cNvPr id="5" name="Picture 4">
            <a:extLst>
              <a:ext uri="{FF2B5EF4-FFF2-40B4-BE49-F238E27FC236}">
                <a16:creationId xmlns:a16="http://schemas.microsoft.com/office/drawing/2014/main" id="{375A834E-2C80-80BF-AA66-B8D2454A9AFB}"/>
              </a:ext>
            </a:extLst>
          </p:cNvPr>
          <p:cNvPicPr>
            <a:picLocks noChangeAspect="1"/>
          </p:cNvPicPr>
          <p:nvPr/>
        </p:nvPicPr>
        <p:blipFill>
          <a:blip r:embed="rId3"/>
          <a:stretch>
            <a:fillRect/>
          </a:stretch>
        </p:blipFill>
        <p:spPr>
          <a:xfrm>
            <a:off x="4492527" y="1988193"/>
            <a:ext cx="3073400" cy="762000"/>
          </a:xfrm>
          <a:prstGeom prst="rect">
            <a:avLst/>
          </a:prstGeom>
        </p:spPr>
      </p:pic>
      <p:sp>
        <p:nvSpPr>
          <p:cNvPr id="8" name="TextBox 7">
            <a:extLst>
              <a:ext uri="{FF2B5EF4-FFF2-40B4-BE49-F238E27FC236}">
                <a16:creationId xmlns:a16="http://schemas.microsoft.com/office/drawing/2014/main" id="{50B5AA83-5A43-F210-EBD6-F3B2A67BEAF9}"/>
              </a:ext>
            </a:extLst>
          </p:cNvPr>
          <p:cNvSpPr txBox="1"/>
          <p:nvPr/>
        </p:nvSpPr>
        <p:spPr>
          <a:xfrm>
            <a:off x="6096000" y="1988193"/>
            <a:ext cx="5730972" cy="646331"/>
          </a:xfrm>
          <a:prstGeom prst="rect">
            <a:avLst/>
          </a:prstGeom>
          <a:noFill/>
        </p:spPr>
        <p:txBody>
          <a:bodyPr wrap="square">
            <a:spAutoFit/>
          </a:bodyPr>
          <a:lstStyle/>
          <a:p>
            <a:pPr algn="l"/>
            <a:br>
              <a:rPr lang="en-GB" b="0" i="0" dirty="0">
                <a:effectLst/>
                <a:latin typeface="-apple-system"/>
              </a:rPr>
            </a:br>
            <a:endParaRPr lang="en-GB" b="0" i="0" dirty="0">
              <a:effectLst/>
              <a:latin typeface="-apple-system"/>
            </a:endParaRPr>
          </a:p>
        </p:txBody>
      </p:sp>
    </p:spTree>
    <p:extLst>
      <p:ext uri="{BB962C8B-B14F-4D97-AF65-F5344CB8AC3E}">
        <p14:creationId xmlns:p14="http://schemas.microsoft.com/office/powerpoint/2010/main" val="173411752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EEF0BE8-1E3F-1C24-17F7-0F879D59C0FF}"/>
              </a:ext>
            </a:extLst>
          </p:cNvPr>
          <p:cNvSpPr>
            <a:spLocks noGrp="1"/>
          </p:cNvSpPr>
          <p:nvPr>
            <p:ph type="title"/>
          </p:nvPr>
        </p:nvSpPr>
        <p:spPr/>
        <p:txBody>
          <a:bodyPr>
            <a:normAutofit/>
          </a:bodyPr>
          <a:lstStyle/>
          <a:p>
            <a:r>
              <a:rPr lang="en-GB" b="1" i="0" dirty="0">
                <a:effectLst/>
                <a:latin typeface="-apple-system"/>
              </a:rPr>
              <a:t>Relaxation of objective functions</a:t>
            </a:r>
            <a:endParaRPr lang="en-US" dirty="0"/>
          </a:p>
        </p:txBody>
      </p:sp>
      <p:sp>
        <p:nvSpPr>
          <p:cNvPr id="5" name="Content Placeholder 4">
            <a:extLst>
              <a:ext uri="{FF2B5EF4-FFF2-40B4-BE49-F238E27FC236}">
                <a16:creationId xmlns:a16="http://schemas.microsoft.com/office/drawing/2014/main" id="{0A672A44-1B5F-0D09-3664-77AB2F0237AF}"/>
              </a:ext>
            </a:extLst>
          </p:cNvPr>
          <p:cNvSpPr>
            <a:spLocks noGrp="1"/>
          </p:cNvSpPr>
          <p:nvPr>
            <p:ph sz="quarter" idx="13"/>
          </p:nvPr>
        </p:nvSpPr>
        <p:spPr/>
        <p:txBody>
          <a:bodyPr>
            <a:normAutofit lnSpcReduction="10000"/>
          </a:bodyPr>
          <a:lstStyle/>
          <a:p>
            <a:pPr marL="0" indent="0" algn="l">
              <a:buNone/>
            </a:pPr>
            <a:r>
              <a:rPr lang="en-GB" b="1" i="0" dirty="0">
                <a:effectLst/>
                <a:latin typeface="-apple-system"/>
              </a:rPr>
              <a:t>Penalisation</a:t>
            </a:r>
          </a:p>
          <a:p>
            <a:pPr lvl="1"/>
            <a:r>
              <a:rPr lang="en-GB" b="0" i="0" dirty="0">
                <a:effectLst/>
                <a:latin typeface="-apple-system"/>
              </a:rPr>
              <a:t>Terms which augment an </a:t>
            </a:r>
            <a:r>
              <a:rPr lang="en-GB" b="1" i="0" dirty="0">
                <a:effectLst/>
                <a:latin typeface="-apple-system"/>
              </a:rPr>
              <a:t>objective function </a:t>
            </a:r>
            <a:r>
              <a:rPr lang="en-GB" b="0" i="0" dirty="0">
                <a:effectLst/>
                <a:latin typeface="-apple-system"/>
              </a:rPr>
              <a:t>to minimise some other property of the solution, typically to approximate constrained optimisation.</a:t>
            </a:r>
            <a:endParaRPr lang="en-GB" b="1" i="0" dirty="0">
              <a:effectLst/>
              <a:latin typeface="-apple-system"/>
            </a:endParaRPr>
          </a:p>
          <a:p>
            <a:pPr marL="457200" lvl="1" indent="0">
              <a:buNone/>
            </a:pPr>
            <a:endParaRPr lang="en-GB" b="1" dirty="0">
              <a:latin typeface="-apple-system"/>
            </a:endParaRPr>
          </a:p>
          <a:p>
            <a:pPr marL="0" indent="0" algn="l">
              <a:buNone/>
            </a:pPr>
            <a:r>
              <a:rPr lang="en-GB" b="1" i="0" dirty="0">
                <a:effectLst/>
                <a:latin typeface="-apple-system"/>
              </a:rPr>
              <a:t>Relaxation </a:t>
            </a:r>
          </a:p>
          <a:p>
            <a:pPr lvl="1"/>
            <a:r>
              <a:rPr lang="en-GB" dirty="0">
                <a:latin typeface="-apple-system"/>
              </a:rPr>
              <a:t>approximation of a difficult problem by a nearby problem that is easier to solve. </a:t>
            </a:r>
          </a:p>
          <a:p>
            <a:pPr lvl="1"/>
            <a:r>
              <a:rPr lang="en-US" altLang="zh-CN" i="0" dirty="0">
                <a:effectLst/>
                <a:latin typeface="-apple-system"/>
              </a:rPr>
              <a:t>E.g.,</a:t>
            </a:r>
            <a:r>
              <a:rPr lang="zh-CN" altLang="en-US" dirty="0">
                <a:latin typeface="-apple-system"/>
              </a:rPr>
              <a:t> </a:t>
            </a:r>
            <a:r>
              <a:rPr lang="en-US" altLang="zh-CN" dirty="0">
                <a:latin typeface="-apple-system"/>
              </a:rPr>
              <a:t>A</a:t>
            </a:r>
            <a:r>
              <a:rPr lang="en-GB" i="0" dirty="0">
                <a:effectLst/>
                <a:latin typeface="-apple-system"/>
              </a:rPr>
              <a:t> linear programming relaxation of an integer programming problem removes the </a:t>
            </a:r>
            <a:r>
              <a:rPr lang="en-GB" i="0" dirty="0" err="1">
                <a:effectLst/>
                <a:latin typeface="-apple-system"/>
              </a:rPr>
              <a:t>integrality</a:t>
            </a:r>
            <a:r>
              <a:rPr lang="en-GB" i="0" dirty="0">
                <a:effectLst/>
                <a:latin typeface="-apple-system"/>
              </a:rPr>
              <a:t> constraint and so allows non-integer rational solutions</a:t>
            </a:r>
          </a:p>
          <a:p>
            <a:pPr marL="0" indent="0" algn="l">
              <a:buNone/>
            </a:pPr>
            <a:r>
              <a:rPr lang="en-GB" b="1" i="0" dirty="0">
                <a:effectLst/>
                <a:latin typeface="-apple-system"/>
              </a:rPr>
              <a:t>Lagrange multipliers</a:t>
            </a:r>
            <a:r>
              <a:rPr lang="en-US" altLang="zh-CN" b="1" dirty="0">
                <a:latin typeface="-apple-system"/>
              </a:rPr>
              <a:t>:</a:t>
            </a:r>
          </a:p>
          <a:p>
            <a:pPr marL="0" indent="0">
              <a:buNone/>
            </a:pPr>
            <a:r>
              <a:rPr lang="en-US" altLang="zh-CN" b="1" dirty="0">
                <a:latin typeface="-apple-system"/>
              </a:rPr>
              <a:t>A </a:t>
            </a:r>
            <a:r>
              <a:rPr lang="en-US" altLang="zh-CN" b="1" dirty="0" err="1">
                <a:latin typeface="-apple-system"/>
              </a:rPr>
              <a:t>Lagrangian</a:t>
            </a:r>
            <a:r>
              <a:rPr lang="en-US" altLang="zh-CN" b="1" dirty="0">
                <a:latin typeface="-apple-system"/>
              </a:rPr>
              <a:t> relaxation </a:t>
            </a:r>
            <a:r>
              <a:rPr lang="en-US" altLang="zh-CN" dirty="0">
                <a:latin typeface="-apple-system"/>
              </a:rPr>
              <a:t>of a complicated problem</a:t>
            </a:r>
          </a:p>
          <a:p>
            <a:pPr marL="0" indent="0">
              <a:buNone/>
            </a:pPr>
            <a:r>
              <a:rPr lang="en-US" altLang="zh-CN" dirty="0">
                <a:latin typeface="-apple-system"/>
              </a:rPr>
              <a:t> in combinatorial optimization penalizes violations </a:t>
            </a:r>
          </a:p>
          <a:p>
            <a:pPr marL="0" indent="0">
              <a:buNone/>
            </a:pPr>
            <a:r>
              <a:rPr lang="en-US" altLang="zh-CN" dirty="0">
                <a:latin typeface="-apple-system"/>
              </a:rPr>
              <a:t>of some constraints, allowing an easier relaxed problem to be solved.</a:t>
            </a:r>
          </a:p>
        </p:txBody>
      </p:sp>
      <p:pic>
        <p:nvPicPr>
          <p:cNvPr id="2" name="Picture 1">
            <a:extLst>
              <a:ext uri="{FF2B5EF4-FFF2-40B4-BE49-F238E27FC236}">
                <a16:creationId xmlns:a16="http://schemas.microsoft.com/office/drawing/2014/main" id="{ECA09EDC-9B11-B3F1-6D3F-9475A8C0E51F}"/>
              </a:ext>
            </a:extLst>
          </p:cNvPr>
          <p:cNvPicPr>
            <a:picLocks noChangeAspect="1"/>
          </p:cNvPicPr>
          <p:nvPr/>
        </p:nvPicPr>
        <p:blipFill>
          <a:blip r:embed="rId2"/>
          <a:stretch>
            <a:fillRect/>
          </a:stretch>
        </p:blipFill>
        <p:spPr>
          <a:xfrm>
            <a:off x="9268824" y="4653618"/>
            <a:ext cx="2409327" cy="1361794"/>
          </a:xfrm>
          <a:prstGeom prst="rect">
            <a:avLst/>
          </a:prstGeom>
        </p:spPr>
      </p:pic>
    </p:spTree>
    <p:extLst>
      <p:ext uri="{BB962C8B-B14F-4D97-AF65-F5344CB8AC3E}">
        <p14:creationId xmlns:p14="http://schemas.microsoft.com/office/powerpoint/2010/main" val="238226647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8707F0-58AC-B6CE-5AC5-98686292B44C}"/>
              </a:ext>
            </a:extLst>
          </p:cNvPr>
          <p:cNvSpPr>
            <a:spLocks noGrp="1"/>
          </p:cNvSpPr>
          <p:nvPr>
            <p:ph sz="half" idx="1"/>
          </p:nvPr>
        </p:nvSpPr>
        <p:spPr/>
        <p:txBody>
          <a:bodyPr>
            <a:normAutofit fontScale="92500"/>
          </a:bodyPr>
          <a:lstStyle/>
          <a:p>
            <a:pPr marL="0" indent="0" algn="l">
              <a:buNone/>
            </a:pPr>
            <a:r>
              <a:rPr lang="en-GB" sz="2800" i="0" dirty="0">
                <a:effectLst/>
                <a:latin typeface="-apple-system"/>
              </a:rPr>
              <a:t>If the loss is not convex, we do not have algorithms that give us a direct solution, we need to use </a:t>
            </a:r>
            <a:r>
              <a:rPr lang="en-GB" sz="2800" b="1" i="0" dirty="0">
                <a:effectLst/>
                <a:latin typeface="-apple-system"/>
              </a:rPr>
              <a:t>iterative optimisation</a:t>
            </a:r>
          </a:p>
          <a:p>
            <a:pPr algn="l"/>
            <a:r>
              <a:rPr lang="en-GB" b="1" i="0" dirty="0">
                <a:effectLst/>
                <a:latin typeface="-apple-system"/>
              </a:rPr>
              <a:t>Iterative optimisation</a:t>
            </a:r>
            <a:r>
              <a:rPr lang="en-GB" b="0" i="0" dirty="0">
                <a:effectLst/>
                <a:latin typeface="-apple-system"/>
              </a:rPr>
              <a:t> involves making a series of steps in parameter space. </a:t>
            </a:r>
          </a:p>
          <a:p>
            <a:pPr algn="l"/>
            <a:r>
              <a:rPr lang="en-GB" b="0" i="0" dirty="0">
                <a:effectLst/>
                <a:latin typeface="-apple-system"/>
              </a:rPr>
              <a:t>There is a </a:t>
            </a:r>
            <a:r>
              <a:rPr lang="en-GB" b="1" i="0" dirty="0">
                <a:effectLst/>
                <a:latin typeface="-apple-system"/>
              </a:rPr>
              <a:t>current parameter vector</a:t>
            </a:r>
            <a:r>
              <a:rPr lang="en-GB" b="0" i="0" dirty="0">
                <a:effectLst/>
                <a:latin typeface="-apple-system"/>
              </a:rPr>
              <a:t> (or collection of them) which is adjusted at each iteration, hopefully decreasing the objective function, until optimisation terminates after some </a:t>
            </a:r>
            <a:r>
              <a:rPr lang="en-GB" b="1" i="0" dirty="0">
                <a:effectLst/>
                <a:latin typeface="-apple-system"/>
              </a:rPr>
              <a:t>termination criteria</a:t>
            </a:r>
            <a:r>
              <a:rPr lang="en-GB" b="0" i="0" dirty="0">
                <a:effectLst/>
                <a:latin typeface="-apple-system"/>
              </a:rPr>
              <a:t> have been met.</a:t>
            </a:r>
            <a:br>
              <a:rPr lang="en-GB" dirty="0"/>
            </a:br>
            <a:endParaRPr lang="en-US" dirty="0"/>
          </a:p>
        </p:txBody>
      </p:sp>
      <p:sp>
        <p:nvSpPr>
          <p:cNvPr id="4" name="Content Placeholder 3">
            <a:extLst>
              <a:ext uri="{FF2B5EF4-FFF2-40B4-BE49-F238E27FC236}">
                <a16:creationId xmlns:a16="http://schemas.microsoft.com/office/drawing/2014/main" id="{7E0D1B05-90FF-B4A9-BA97-66E89095A2C2}"/>
              </a:ext>
            </a:extLst>
          </p:cNvPr>
          <p:cNvSpPr>
            <a:spLocks noGrp="1"/>
          </p:cNvSpPr>
          <p:nvPr>
            <p:ph sz="half" idx="2"/>
          </p:nvPr>
        </p:nvSpPr>
        <p:spPr>
          <a:xfrm>
            <a:off x="6172200" y="1608667"/>
            <a:ext cx="5181600" cy="3693378"/>
          </a:xfrm>
        </p:spPr>
        <p:style>
          <a:lnRef idx="1">
            <a:schemeClr val="accent1"/>
          </a:lnRef>
          <a:fillRef idx="2">
            <a:schemeClr val="accent1"/>
          </a:fillRef>
          <a:effectRef idx="1">
            <a:schemeClr val="accent1"/>
          </a:effectRef>
          <a:fontRef idx="minor">
            <a:schemeClr val="dk1"/>
          </a:fontRef>
        </p:style>
        <p:txBody>
          <a:bodyPr/>
          <a:lstStyle/>
          <a:p>
            <a:pPr marL="0" indent="0">
              <a:buNone/>
            </a:pPr>
            <a:r>
              <a:rPr lang="en-GB" b="1" dirty="0">
                <a:latin typeface="-apple-system"/>
              </a:rPr>
              <a:t>Iterative optimisation algorithm:</a:t>
            </a:r>
          </a:p>
          <a:p>
            <a:pPr marL="914400" lvl="1" indent="-457200">
              <a:buFont typeface="+mj-lt"/>
              <a:buAutoNum type="arabicPeriod"/>
            </a:pPr>
            <a:r>
              <a:rPr lang="en-GB" dirty="0">
                <a:latin typeface="-apple-system"/>
              </a:rPr>
              <a:t>choose a starting point x_0</a:t>
            </a:r>
          </a:p>
          <a:p>
            <a:pPr marL="914400" lvl="1" indent="-457200">
              <a:buFont typeface="+mj-lt"/>
              <a:buAutoNum type="arabicPeriod"/>
            </a:pPr>
            <a:r>
              <a:rPr lang="en-GB" dirty="0">
                <a:latin typeface="-apple-system"/>
              </a:rPr>
              <a:t>while objective function changing</a:t>
            </a:r>
          </a:p>
          <a:p>
            <a:pPr lvl="2"/>
            <a:r>
              <a:rPr lang="en-GB" dirty="0">
                <a:latin typeface="-apple-system"/>
              </a:rPr>
              <a:t>adjust parameters</a:t>
            </a:r>
          </a:p>
          <a:p>
            <a:pPr lvl="2"/>
            <a:r>
              <a:rPr lang="en-GB" dirty="0">
                <a:latin typeface="-apple-system"/>
              </a:rPr>
              <a:t>evaluate objective function</a:t>
            </a:r>
          </a:p>
          <a:p>
            <a:pPr lvl="2"/>
            <a:r>
              <a:rPr lang="en-GB" dirty="0">
                <a:latin typeface="-apple-system"/>
              </a:rPr>
              <a:t>if better solution found than any so far, record it</a:t>
            </a:r>
          </a:p>
          <a:p>
            <a:pPr marL="914400" lvl="1" indent="-457200">
              <a:buFont typeface="+mj-lt"/>
              <a:buAutoNum type="arabicPeriod"/>
            </a:pPr>
            <a:r>
              <a:rPr lang="en-GB" dirty="0">
                <a:latin typeface="-apple-system"/>
              </a:rPr>
              <a:t>return best parameter set found</a:t>
            </a:r>
          </a:p>
          <a:p>
            <a:pPr marL="0" indent="0">
              <a:buNone/>
            </a:pPr>
            <a:endParaRPr lang="en-GB" dirty="0"/>
          </a:p>
        </p:txBody>
      </p:sp>
      <p:sp>
        <p:nvSpPr>
          <p:cNvPr id="2" name="Title 1">
            <a:extLst>
              <a:ext uri="{FF2B5EF4-FFF2-40B4-BE49-F238E27FC236}">
                <a16:creationId xmlns:a16="http://schemas.microsoft.com/office/drawing/2014/main" id="{330BE4A6-1438-9522-C2AF-DEAA7A70368E}"/>
              </a:ext>
            </a:extLst>
          </p:cNvPr>
          <p:cNvSpPr>
            <a:spLocks noGrp="1"/>
          </p:cNvSpPr>
          <p:nvPr>
            <p:ph type="title"/>
          </p:nvPr>
        </p:nvSpPr>
        <p:spPr/>
        <p:txBody>
          <a:bodyPr>
            <a:normAutofit/>
          </a:bodyPr>
          <a:lstStyle/>
          <a:p>
            <a:pPr algn="l"/>
            <a:r>
              <a:rPr lang="en-GB" b="1" i="0" dirty="0">
                <a:effectLst/>
                <a:latin typeface="-apple-system"/>
              </a:rPr>
              <a:t>Non-convex loss: Iterative optimisation</a:t>
            </a:r>
            <a:br>
              <a:rPr lang="en-GB" dirty="0"/>
            </a:br>
            <a:endParaRPr lang="en-US" dirty="0"/>
          </a:p>
        </p:txBody>
      </p:sp>
    </p:spTree>
    <p:extLst>
      <p:ext uri="{BB962C8B-B14F-4D97-AF65-F5344CB8AC3E}">
        <p14:creationId xmlns:p14="http://schemas.microsoft.com/office/powerpoint/2010/main" val="10132847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8707F0-58AC-B6CE-5AC5-98686292B44C}"/>
              </a:ext>
            </a:extLst>
          </p:cNvPr>
          <p:cNvSpPr>
            <a:spLocks noGrp="1"/>
          </p:cNvSpPr>
          <p:nvPr>
            <p:ph sz="half" idx="1"/>
          </p:nvPr>
        </p:nvSpPr>
        <p:spPr>
          <a:xfrm>
            <a:off x="838200" y="1608667"/>
            <a:ext cx="7243916" cy="4568296"/>
          </a:xfrm>
        </p:spPr>
        <p:txBody>
          <a:bodyPr>
            <a:normAutofit/>
          </a:bodyPr>
          <a:lstStyle/>
          <a:p>
            <a:r>
              <a:rPr lang="en-GB" b="1" i="0" dirty="0">
                <a:effectLst/>
              </a:rPr>
              <a:t>Regular search: grid search</a:t>
            </a:r>
          </a:p>
          <a:p>
            <a:pPr lvl="1"/>
            <a:r>
              <a:rPr lang="en-GB" b="0" i="0" dirty="0">
                <a:effectLst/>
              </a:rPr>
              <a:t>The parameter space is simply sampled by equally dividing the feasible set in each dimension, usually with a fixed number of divisions per dimension.</a:t>
            </a:r>
            <a:endParaRPr lang="en-GB" b="1" i="0" dirty="0">
              <a:effectLst/>
            </a:endParaRPr>
          </a:p>
          <a:p>
            <a:pPr lvl="1"/>
            <a:r>
              <a:rPr lang="en-GB" b="0" i="0" dirty="0">
                <a:effectLst/>
              </a:rPr>
              <a:t>The objective function is evaluated at each </a:t>
            </a:r>
            <a:r>
              <a:rPr lang="el-GR" b="0" i="0" dirty="0">
                <a:effectLst/>
              </a:rPr>
              <a:t>θ </a:t>
            </a:r>
            <a:r>
              <a:rPr lang="en-GB" b="0" i="0" dirty="0">
                <a:effectLst/>
              </a:rPr>
              <a:t>on this grid, and the lowest loss </a:t>
            </a:r>
            <a:r>
              <a:rPr lang="el-GR" b="0" i="0" dirty="0">
                <a:effectLst/>
              </a:rPr>
              <a:t>θ</a:t>
            </a:r>
            <a:r>
              <a:rPr lang="zh-CN" altLang="en-US" dirty="0"/>
              <a:t> </a:t>
            </a:r>
            <a:r>
              <a:rPr lang="en-GB" b="0" i="0" dirty="0">
                <a:effectLst/>
              </a:rPr>
              <a:t>found so far is tracked. </a:t>
            </a:r>
            <a:endParaRPr lang="en-GB" b="1" i="0" dirty="0">
              <a:effectLst/>
            </a:endParaRPr>
          </a:p>
        </p:txBody>
      </p:sp>
      <p:pic>
        <p:nvPicPr>
          <p:cNvPr id="12290" name="Picture 2">
            <a:extLst>
              <a:ext uri="{FF2B5EF4-FFF2-40B4-BE49-F238E27FC236}">
                <a16:creationId xmlns:a16="http://schemas.microsoft.com/office/drawing/2014/main" id="{742AB8A5-DB79-0EC1-916E-C243BF0D998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8349582" y="100922"/>
            <a:ext cx="3228235" cy="6656156"/>
          </a:xfrm>
          <a:prstGeom prst="rect">
            <a:avLst/>
          </a:prstGeom>
          <a:solidFill>
            <a:srgbClr val="FFFFFF"/>
          </a:solidFill>
        </p:spPr>
      </p:pic>
      <p:sp>
        <p:nvSpPr>
          <p:cNvPr id="2" name="Title 1">
            <a:extLst>
              <a:ext uri="{FF2B5EF4-FFF2-40B4-BE49-F238E27FC236}">
                <a16:creationId xmlns:a16="http://schemas.microsoft.com/office/drawing/2014/main" id="{330BE4A6-1438-9522-C2AF-DEAA7A70368E}"/>
              </a:ext>
            </a:extLst>
          </p:cNvPr>
          <p:cNvSpPr>
            <a:spLocks noGrp="1"/>
          </p:cNvSpPr>
          <p:nvPr>
            <p:ph type="title"/>
          </p:nvPr>
        </p:nvSpPr>
        <p:spPr>
          <a:xfrm>
            <a:off x="2549236" y="533614"/>
            <a:ext cx="9210963" cy="888786"/>
          </a:xfrm>
        </p:spPr>
        <p:txBody>
          <a:bodyPr anchor="t">
            <a:normAutofit/>
          </a:bodyPr>
          <a:lstStyle/>
          <a:p>
            <a:r>
              <a:rPr lang="en-GB" b="1" i="0" dirty="0">
                <a:effectLst/>
              </a:rPr>
              <a:t>Iterative optimisation</a:t>
            </a:r>
            <a:r>
              <a:rPr lang="zh-CN" altLang="en-US" b="1" i="0" dirty="0">
                <a:effectLst/>
              </a:rPr>
              <a:t> </a:t>
            </a:r>
            <a:r>
              <a:rPr lang="en-US" altLang="zh-CN" b="1" i="0" dirty="0">
                <a:effectLst/>
              </a:rPr>
              <a:t>-</a:t>
            </a:r>
            <a:r>
              <a:rPr lang="zh-CN" altLang="en-US" b="1" i="0" dirty="0">
                <a:effectLst/>
              </a:rPr>
              <a:t> </a:t>
            </a:r>
            <a:r>
              <a:rPr lang="en-GB" b="1" i="0" dirty="0">
                <a:effectLst/>
              </a:rPr>
              <a:t>grid search</a:t>
            </a:r>
            <a:br>
              <a:rPr lang="en-GB" dirty="0"/>
            </a:br>
            <a:endParaRPr lang="en-US" dirty="0"/>
          </a:p>
        </p:txBody>
      </p:sp>
    </p:spTree>
    <p:extLst>
      <p:ext uri="{BB962C8B-B14F-4D97-AF65-F5344CB8AC3E}">
        <p14:creationId xmlns:p14="http://schemas.microsoft.com/office/powerpoint/2010/main" val="182209411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15BD155-A7ED-9732-A015-559AF5C3A759}"/>
              </a:ext>
            </a:extLst>
          </p:cNvPr>
          <p:cNvSpPr>
            <a:spLocks noGrp="1"/>
          </p:cNvSpPr>
          <p:nvPr>
            <p:ph sz="half" idx="1"/>
          </p:nvPr>
        </p:nvSpPr>
        <p:spPr>
          <a:xfrm>
            <a:off x="838199" y="1608667"/>
            <a:ext cx="10244604" cy="4568296"/>
          </a:xfrm>
        </p:spPr>
        <p:txBody>
          <a:bodyPr>
            <a:normAutofit fontScale="92500" lnSpcReduction="10000"/>
          </a:bodyPr>
          <a:lstStyle/>
          <a:p>
            <a:r>
              <a:rPr lang="en-US" sz="1600" dirty="0"/>
              <a:t>Revenge of the curse of dimensionality</a:t>
            </a:r>
          </a:p>
          <a:p>
            <a:endParaRPr lang="en-US" sz="1600" dirty="0"/>
          </a:p>
          <a:p>
            <a:endParaRPr lang="en-US" sz="1600" dirty="0"/>
          </a:p>
          <a:p>
            <a:endParaRPr lang="en-US" sz="1600" dirty="0"/>
          </a:p>
          <a:p>
            <a:endParaRPr lang="en-US" sz="1600" dirty="0"/>
          </a:p>
          <a:p>
            <a:endParaRPr lang="en-US" sz="1600" dirty="0"/>
          </a:p>
          <a:p>
            <a:endParaRPr lang="en-US" sz="1600" dirty="0"/>
          </a:p>
          <a:p>
            <a:endParaRPr lang="en-US" sz="1600" dirty="0"/>
          </a:p>
          <a:p>
            <a:endParaRPr lang="en-US" sz="1600" dirty="0"/>
          </a:p>
          <a:p>
            <a:endParaRPr lang="en-US" sz="1600" dirty="0"/>
          </a:p>
          <a:p>
            <a:r>
              <a:rPr lang="en-GB" sz="1600" b="0" dirty="0">
                <a:effectLst/>
              </a:rPr>
              <a:t>While this is fine in 1D (just check 8 points) and 2D (just check 64 points), it breaks down completely if you have a 100 dimensional parameter space. This would need</a:t>
            </a:r>
            <a:r>
              <a:rPr lang="en-US" altLang="zh-CN" sz="1600" b="0" dirty="0">
                <a:effectLst/>
              </a:rPr>
              <a:t>:</a:t>
            </a:r>
            <a:r>
              <a:rPr lang="zh-CN" altLang="en-US" sz="1600" b="0" dirty="0">
                <a:effectLst/>
              </a:rPr>
              <a:t> </a:t>
            </a:r>
            <a:endParaRPr lang="en-GB" altLang="zh-CN" sz="1600" b="0" dirty="0">
              <a:effectLst/>
            </a:endParaRPr>
          </a:p>
          <a:p>
            <a:pPr marL="0" indent="0">
              <a:buNone/>
            </a:pPr>
            <a:r>
              <a:rPr lang="en-US" altLang="zh-CN" sz="1600" b="0" dirty="0">
                <a:effectLst/>
              </a:rPr>
              <a:t>8</a:t>
            </a:r>
            <a:r>
              <a:rPr lang="zh-CN" altLang="en-US" sz="1600" b="0" dirty="0">
                <a:effectLst/>
              </a:rPr>
              <a:t>**</a:t>
            </a:r>
            <a:r>
              <a:rPr lang="en-US" altLang="zh-CN" sz="1600" b="0" dirty="0">
                <a:effectLst/>
              </a:rPr>
              <a:t>10</a:t>
            </a:r>
            <a:r>
              <a:rPr lang="en-US" altLang="zh-CN" sz="1600" dirty="0"/>
              <a:t>0</a:t>
            </a:r>
            <a:r>
              <a:rPr lang="zh-CN" altLang="en-US" sz="1600" dirty="0"/>
              <a:t> </a:t>
            </a:r>
            <a:r>
              <a:rPr lang="en-US" altLang="zh-CN" sz="1600" dirty="0"/>
              <a:t>=</a:t>
            </a:r>
            <a:r>
              <a:rPr lang="zh-CN" altLang="en-US" sz="1600" dirty="0"/>
              <a:t> </a:t>
            </a:r>
            <a:r>
              <a:rPr lang="en-GB" sz="1600" b="0" i="0" dirty="0">
                <a:effectLst/>
              </a:rPr>
              <a:t>2037035976334486086268445688409378161051468393665936250636140449354381299763336706183397376</a:t>
            </a:r>
            <a:r>
              <a:rPr lang="zh-CN" altLang="en-US" sz="1600" b="0" i="0" dirty="0">
                <a:effectLst/>
              </a:rPr>
              <a:t> </a:t>
            </a:r>
            <a:endParaRPr lang="en-GB" altLang="zh-CN" sz="1600" b="0" i="0" dirty="0">
              <a:effectLst/>
            </a:endParaRPr>
          </a:p>
          <a:p>
            <a:pPr marL="0" indent="0">
              <a:buNone/>
            </a:pPr>
            <a:r>
              <a:rPr lang="en-GB" sz="1600" b="0" i="0" dirty="0">
                <a:effectLst/>
              </a:rPr>
              <a:t>evaluations of the objective function! </a:t>
            </a:r>
          </a:p>
        </p:txBody>
      </p:sp>
      <p:pic>
        <p:nvPicPr>
          <p:cNvPr id="13314" name="Picture 2">
            <a:extLst>
              <a:ext uri="{FF2B5EF4-FFF2-40B4-BE49-F238E27FC236}">
                <a16:creationId xmlns:a16="http://schemas.microsoft.com/office/drawing/2014/main" id="{DE2D180F-9EFF-289A-91FB-D5A71C94C7D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1973117" y="2063459"/>
            <a:ext cx="6772122" cy="2607267"/>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a:extLst>
              <a:ext uri="{FF2B5EF4-FFF2-40B4-BE49-F238E27FC236}">
                <a16:creationId xmlns:a16="http://schemas.microsoft.com/office/drawing/2014/main" id="{B9A9BF29-5E71-DC2A-1A0C-390D5AB993F4}"/>
              </a:ext>
            </a:extLst>
          </p:cNvPr>
          <p:cNvSpPr>
            <a:spLocks noGrp="1"/>
          </p:cNvSpPr>
          <p:nvPr>
            <p:ph type="title"/>
          </p:nvPr>
        </p:nvSpPr>
        <p:spPr>
          <a:xfrm>
            <a:off x="2549236" y="533614"/>
            <a:ext cx="9210963" cy="888786"/>
          </a:xfrm>
        </p:spPr>
        <p:txBody>
          <a:bodyPr anchor="t">
            <a:normAutofit/>
          </a:bodyPr>
          <a:lstStyle/>
          <a:p>
            <a:r>
              <a:rPr lang="en-GB" b="1" i="0" dirty="0">
                <a:effectLst/>
              </a:rPr>
              <a:t>Iterative optimisation</a:t>
            </a:r>
            <a:r>
              <a:rPr lang="zh-CN" altLang="en-US" b="1" i="0" dirty="0">
                <a:effectLst/>
              </a:rPr>
              <a:t> </a:t>
            </a:r>
            <a:r>
              <a:rPr lang="en-US" altLang="zh-CN" b="1" i="0" dirty="0">
                <a:effectLst/>
              </a:rPr>
              <a:t>-</a:t>
            </a:r>
            <a:r>
              <a:rPr lang="zh-CN" altLang="en-US" b="1" i="0" dirty="0">
                <a:effectLst/>
              </a:rPr>
              <a:t> </a:t>
            </a:r>
            <a:r>
              <a:rPr lang="en-GB" b="1" i="0" dirty="0">
                <a:effectLst/>
              </a:rPr>
              <a:t>grid search</a:t>
            </a:r>
            <a:br>
              <a:rPr lang="en-GB" dirty="0"/>
            </a:br>
            <a:endParaRPr lang="en-US" dirty="0"/>
          </a:p>
        </p:txBody>
      </p:sp>
    </p:spTree>
    <p:extLst>
      <p:ext uri="{BB962C8B-B14F-4D97-AF65-F5344CB8AC3E}">
        <p14:creationId xmlns:p14="http://schemas.microsoft.com/office/powerpoint/2010/main" val="243054246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475173-D3A3-46F7-A0D9-9B4CB467713E}"/>
              </a:ext>
            </a:extLst>
          </p:cNvPr>
          <p:cNvSpPr>
            <a:spLocks noGrp="1"/>
          </p:cNvSpPr>
          <p:nvPr>
            <p:ph sz="half" idx="1"/>
          </p:nvPr>
        </p:nvSpPr>
        <p:spPr>
          <a:xfrm>
            <a:off x="838200" y="1608667"/>
            <a:ext cx="5181600" cy="2852720"/>
          </a:xfrm>
        </p:spPr>
        <p:style>
          <a:lnRef idx="1">
            <a:schemeClr val="accent4"/>
          </a:lnRef>
          <a:fillRef idx="2">
            <a:schemeClr val="accent4"/>
          </a:fillRef>
          <a:effectRef idx="1">
            <a:schemeClr val="accent4"/>
          </a:effectRef>
          <a:fontRef idx="minor">
            <a:schemeClr val="dk1"/>
          </a:fontRef>
        </p:style>
        <p:txBody>
          <a:bodyPr/>
          <a:lstStyle/>
          <a:p>
            <a:pPr marL="0" indent="0" algn="l">
              <a:buNone/>
            </a:pPr>
            <a:r>
              <a:rPr lang="en-GB" b="1" i="0" dirty="0">
                <a:effectLst/>
                <a:latin typeface="-apple-system"/>
              </a:rPr>
              <a:t>Pros</a:t>
            </a:r>
          </a:p>
          <a:p>
            <a:pPr algn="l">
              <a:buFont typeface="Arial" panose="020B0604020202020204" pitchFamily="34" charset="0"/>
              <a:buChar char="•"/>
            </a:pPr>
            <a:r>
              <a:rPr lang="en-GB" b="0" i="0" dirty="0">
                <a:effectLst/>
                <a:latin typeface="-apple-system"/>
              </a:rPr>
              <a:t>Works for any continuous parameter space.</a:t>
            </a:r>
          </a:p>
          <a:p>
            <a:pPr algn="l">
              <a:buFont typeface="Arial" panose="020B0604020202020204" pitchFamily="34" charset="0"/>
              <a:buChar char="•"/>
            </a:pPr>
            <a:r>
              <a:rPr lang="en-GB" b="0" i="0" dirty="0">
                <a:effectLst/>
                <a:latin typeface="-apple-system"/>
              </a:rPr>
              <a:t>Requires no knowledge of the objective function.</a:t>
            </a:r>
          </a:p>
          <a:p>
            <a:pPr algn="l">
              <a:buFont typeface="Arial" panose="020B0604020202020204" pitchFamily="34" charset="0"/>
              <a:buChar char="•"/>
            </a:pPr>
            <a:r>
              <a:rPr lang="en-GB" b="0" i="0" dirty="0">
                <a:effectLst/>
                <a:latin typeface="-apple-system"/>
              </a:rPr>
              <a:t>Trivial to implement.</a:t>
            </a:r>
          </a:p>
          <a:p>
            <a:endParaRPr lang="en-US" dirty="0"/>
          </a:p>
        </p:txBody>
      </p:sp>
      <p:sp>
        <p:nvSpPr>
          <p:cNvPr id="5" name="Content Placeholder 4">
            <a:extLst>
              <a:ext uri="{FF2B5EF4-FFF2-40B4-BE49-F238E27FC236}">
                <a16:creationId xmlns:a16="http://schemas.microsoft.com/office/drawing/2014/main" id="{F1D958F4-E4B5-C666-52E8-C6275CFE9FA2}"/>
              </a:ext>
            </a:extLst>
          </p:cNvPr>
          <p:cNvSpPr>
            <a:spLocks noGrp="1"/>
          </p:cNvSpPr>
          <p:nvPr>
            <p:ph sz="half" idx="2"/>
          </p:nvPr>
        </p:nvSpPr>
        <p:spPr>
          <a:xfrm>
            <a:off x="6172200" y="1608667"/>
            <a:ext cx="5181600" cy="2852720"/>
          </a:xfrm>
        </p:spPr>
        <p:style>
          <a:lnRef idx="1">
            <a:schemeClr val="accent5"/>
          </a:lnRef>
          <a:fillRef idx="2">
            <a:schemeClr val="accent5"/>
          </a:fillRef>
          <a:effectRef idx="1">
            <a:schemeClr val="accent5"/>
          </a:effectRef>
          <a:fontRef idx="minor">
            <a:schemeClr val="dk1"/>
          </a:fontRef>
        </p:style>
        <p:txBody>
          <a:bodyPr/>
          <a:lstStyle/>
          <a:p>
            <a:pPr marL="0" indent="0" algn="l">
              <a:buNone/>
            </a:pPr>
            <a:r>
              <a:rPr lang="en-GB" b="1" i="0" dirty="0">
                <a:effectLst/>
                <a:latin typeface="-apple-system"/>
              </a:rPr>
              <a:t>Cons</a:t>
            </a:r>
          </a:p>
          <a:p>
            <a:pPr algn="l">
              <a:buFont typeface="Arial" panose="020B0604020202020204" pitchFamily="34" charset="0"/>
              <a:buChar char="•"/>
            </a:pPr>
            <a:r>
              <a:rPr lang="en-GB" b="1" i="0" dirty="0">
                <a:effectLst/>
                <a:latin typeface="-apple-system"/>
              </a:rPr>
              <a:t>Incredibly</a:t>
            </a:r>
            <a:r>
              <a:rPr lang="en-GB" b="0" i="0" dirty="0">
                <a:effectLst/>
                <a:latin typeface="-apple-system"/>
              </a:rPr>
              <a:t> inefficient</a:t>
            </a:r>
          </a:p>
          <a:p>
            <a:pPr algn="l">
              <a:buFont typeface="Arial" panose="020B0604020202020204" pitchFamily="34" charset="0"/>
              <a:buChar char="•"/>
            </a:pPr>
            <a:r>
              <a:rPr lang="en-GB" b="0" i="0" dirty="0">
                <a:effectLst/>
                <a:latin typeface="-apple-system"/>
              </a:rPr>
              <a:t>Must specify search space bounds in advance.</a:t>
            </a:r>
          </a:p>
          <a:p>
            <a:pPr algn="l">
              <a:buFont typeface="Arial" panose="020B0604020202020204" pitchFamily="34" charset="0"/>
              <a:buChar char="•"/>
            </a:pPr>
            <a:r>
              <a:rPr lang="en-GB" b="0" i="0" dirty="0">
                <a:effectLst/>
                <a:latin typeface="-apple-system"/>
              </a:rPr>
              <a:t>Highly biased to finding things near the "early corners" of the space</a:t>
            </a:r>
            <a:r>
              <a:rPr lang="en-US" altLang="zh-CN" b="0" i="0" dirty="0">
                <a:effectLst/>
                <a:latin typeface="-apple-system"/>
              </a:rPr>
              <a:t>.</a:t>
            </a:r>
            <a:endParaRPr lang="en-GB" b="0" i="0" dirty="0">
              <a:effectLst/>
              <a:latin typeface="-apple-system"/>
            </a:endParaRPr>
          </a:p>
        </p:txBody>
      </p:sp>
      <p:sp>
        <p:nvSpPr>
          <p:cNvPr id="4" name="Title 3">
            <a:extLst>
              <a:ext uri="{FF2B5EF4-FFF2-40B4-BE49-F238E27FC236}">
                <a16:creationId xmlns:a16="http://schemas.microsoft.com/office/drawing/2014/main" id="{B9A9BF29-5E71-DC2A-1A0C-390D5AB993F4}"/>
              </a:ext>
            </a:extLst>
          </p:cNvPr>
          <p:cNvSpPr>
            <a:spLocks noGrp="1"/>
          </p:cNvSpPr>
          <p:nvPr>
            <p:ph type="title"/>
          </p:nvPr>
        </p:nvSpPr>
        <p:spPr/>
        <p:txBody>
          <a:bodyPr anchor="t">
            <a:normAutofit/>
          </a:bodyPr>
          <a:lstStyle/>
          <a:p>
            <a:r>
              <a:rPr lang="en-GB" b="1" i="0" dirty="0">
                <a:effectLst/>
              </a:rPr>
              <a:t>Iterative optimisation</a:t>
            </a:r>
            <a:r>
              <a:rPr lang="zh-CN" altLang="en-US" b="1" i="0" dirty="0">
                <a:effectLst/>
              </a:rPr>
              <a:t> </a:t>
            </a:r>
            <a:r>
              <a:rPr lang="en-US" altLang="zh-CN" b="1" i="0" dirty="0">
                <a:effectLst/>
              </a:rPr>
              <a:t>-</a:t>
            </a:r>
            <a:r>
              <a:rPr lang="zh-CN" altLang="en-US" b="1" i="0" dirty="0">
                <a:effectLst/>
              </a:rPr>
              <a:t> </a:t>
            </a:r>
            <a:r>
              <a:rPr lang="en-GB" b="1" i="0" dirty="0">
                <a:effectLst/>
              </a:rPr>
              <a:t>grid search</a:t>
            </a:r>
            <a:br>
              <a:rPr lang="en-GB" dirty="0"/>
            </a:br>
            <a:endParaRPr lang="en-US" dirty="0"/>
          </a:p>
        </p:txBody>
      </p:sp>
      <p:sp>
        <p:nvSpPr>
          <p:cNvPr id="2" name="TextBox 1">
            <a:extLst>
              <a:ext uri="{FF2B5EF4-FFF2-40B4-BE49-F238E27FC236}">
                <a16:creationId xmlns:a16="http://schemas.microsoft.com/office/drawing/2014/main" id="{EBA5450A-0D1B-A31D-0F86-EFB71320F876}"/>
              </a:ext>
            </a:extLst>
          </p:cNvPr>
          <p:cNvSpPr txBox="1"/>
          <p:nvPr/>
        </p:nvSpPr>
        <p:spPr>
          <a:xfrm>
            <a:off x="1128252" y="4940710"/>
            <a:ext cx="9623322" cy="461665"/>
          </a:xfrm>
          <a:prstGeom prst="rect">
            <a:avLst/>
          </a:prstGeom>
          <a:noFill/>
        </p:spPr>
        <p:txBody>
          <a:bodyPr wrap="square" rtlCol="0">
            <a:spAutoFit/>
          </a:bodyPr>
          <a:lstStyle/>
          <a:p>
            <a:pPr algn="ctr"/>
            <a:r>
              <a:rPr lang="en-GB" sz="2400" b="1" dirty="0">
                <a:latin typeface="-apple-system"/>
              </a:rPr>
              <a:t>We need better optimisation algorithms for larger problems!</a:t>
            </a:r>
          </a:p>
        </p:txBody>
      </p:sp>
    </p:spTree>
    <p:extLst>
      <p:ext uri="{BB962C8B-B14F-4D97-AF65-F5344CB8AC3E}">
        <p14:creationId xmlns:p14="http://schemas.microsoft.com/office/powerpoint/2010/main" val="330990496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0BE4A6-1438-9522-C2AF-DEAA7A70368E}"/>
              </a:ext>
            </a:extLst>
          </p:cNvPr>
          <p:cNvSpPr>
            <a:spLocks noGrp="1"/>
          </p:cNvSpPr>
          <p:nvPr>
            <p:ph type="title"/>
          </p:nvPr>
        </p:nvSpPr>
        <p:spPr/>
        <p:txBody>
          <a:bodyPr>
            <a:normAutofit/>
          </a:bodyPr>
          <a:lstStyle/>
          <a:p>
            <a:r>
              <a:rPr lang="en-GB" b="1" i="0" dirty="0">
                <a:effectLst/>
                <a:latin typeface="-apple-system"/>
              </a:rPr>
              <a:t>Iterative optimisation</a:t>
            </a:r>
            <a:r>
              <a:rPr lang="zh-CN" altLang="en-US" b="1" i="0" dirty="0">
                <a:effectLst/>
                <a:latin typeface="-apple-system"/>
              </a:rPr>
              <a:t> </a:t>
            </a:r>
            <a:r>
              <a:rPr lang="en-US" altLang="zh-CN" b="1" i="0" dirty="0">
                <a:effectLst/>
                <a:latin typeface="-apple-system"/>
              </a:rPr>
              <a:t>-</a:t>
            </a:r>
            <a:r>
              <a:rPr lang="zh-CN" altLang="en-US" b="1" i="0" dirty="0">
                <a:effectLst/>
                <a:latin typeface="-apple-system"/>
              </a:rPr>
              <a:t> </a:t>
            </a:r>
            <a:r>
              <a:rPr lang="en-GB" b="1" i="0" dirty="0">
                <a:effectLst/>
                <a:latin typeface="-apple-system"/>
              </a:rPr>
              <a:t>Simple stochastic: random search</a:t>
            </a:r>
            <a:br>
              <a:rPr lang="en-GB" dirty="0"/>
            </a:br>
            <a:endParaRPr lang="en-US" dirty="0"/>
          </a:p>
        </p:txBody>
      </p:sp>
      <p:sp>
        <p:nvSpPr>
          <p:cNvPr id="3" name="Content Placeholder 2">
            <a:extLst>
              <a:ext uri="{FF2B5EF4-FFF2-40B4-BE49-F238E27FC236}">
                <a16:creationId xmlns:a16="http://schemas.microsoft.com/office/drawing/2014/main" id="{648707F0-58AC-B6CE-5AC5-98686292B44C}"/>
              </a:ext>
            </a:extLst>
          </p:cNvPr>
          <p:cNvSpPr>
            <a:spLocks noGrp="1"/>
          </p:cNvSpPr>
          <p:nvPr>
            <p:ph sz="quarter" idx="13"/>
          </p:nvPr>
        </p:nvSpPr>
        <p:spPr/>
        <p:txBody>
          <a:bodyPr>
            <a:normAutofit/>
          </a:bodyPr>
          <a:lstStyle/>
          <a:p>
            <a:pPr algn="l"/>
            <a:r>
              <a:rPr lang="en-GB" b="0" i="0" dirty="0">
                <a:effectLst/>
                <a:latin typeface="-apple-system"/>
              </a:rPr>
              <a:t>The simplest such algorithm, which makes </a:t>
            </a:r>
            <a:r>
              <a:rPr lang="en-GB" b="0" i="1" dirty="0">
                <a:effectLst/>
                <a:latin typeface="-apple-system"/>
              </a:rPr>
              <a:t>no</a:t>
            </a:r>
            <a:r>
              <a:rPr lang="en-GB" b="0" i="0" dirty="0">
                <a:effectLst/>
                <a:latin typeface="-apple-system"/>
              </a:rPr>
              <a:t> assumptions other than we can draw random samples from the parameter space, is </a:t>
            </a:r>
            <a:r>
              <a:rPr lang="en-GB" b="1" i="0" dirty="0">
                <a:effectLst/>
                <a:latin typeface="-apple-system"/>
              </a:rPr>
              <a:t>random search</a:t>
            </a:r>
            <a:r>
              <a:rPr lang="en-GB" b="0" i="0" dirty="0">
                <a:effectLst/>
                <a:latin typeface="-apple-system"/>
              </a:rPr>
              <a:t>.</a:t>
            </a:r>
          </a:p>
          <a:p>
            <a:pPr algn="l"/>
            <a:r>
              <a:rPr lang="en-GB" b="0" i="0" dirty="0">
                <a:effectLst/>
                <a:latin typeface="-apple-system"/>
              </a:rPr>
              <a:t>The process is simple:</a:t>
            </a:r>
          </a:p>
          <a:p>
            <a:pPr lvl="1"/>
            <a:r>
              <a:rPr lang="en-GB" b="0" i="0" dirty="0">
                <a:effectLst/>
                <a:latin typeface="-apple-system"/>
              </a:rPr>
              <a:t>Guess a random parameter </a:t>
            </a:r>
            <a:r>
              <a:rPr lang="el-GR" b="0" i="0" dirty="0">
                <a:effectLst/>
                <a:latin typeface="MJXc-TeX-math-I"/>
              </a:rPr>
              <a:t>θ</a:t>
            </a:r>
            <a:endParaRPr lang="el-GR" b="0" i="0" dirty="0">
              <a:effectLst/>
              <a:latin typeface="-apple-system"/>
            </a:endParaRPr>
          </a:p>
          <a:p>
            <a:pPr lvl="1"/>
            <a:r>
              <a:rPr lang="en-GB" b="0" i="0" dirty="0">
                <a:effectLst/>
                <a:latin typeface="-apple-system"/>
              </a:rPr>
              <a:t>Check the objective function L(</a:t>
            </a:r>
            <a:r>
              <a:rPr lang="el-GR" b="0" i="0" dirty="0">
                <a:effectLst/>
                <a:latin typeface="-apple-system"/>
              </a:rPr>
              <a:t>θ)</a:t>
            </a:r>
          </a:p>
          <a:p>
            <a:pPr lvl="1"/>
            <a:r>
              <a:rPr lang="en-GB" b="0" i="0" dirty="0">
                <a:effectLst/>
                <a:latin typeface="-apple-system"/>
              </a:rPr>
              <a:t>If L(</a:t>
            </a:r>
            <a:r>
              <a:rPr lang="el-GR" b="0" i="0" dirty="0">
                <a:effectLst/>
                <a:latin typeface="-apple-system"/>
              </a:rPr>
              <a:t>θ)&lt;</a:t>
            </a:r>
            <a:r>
              <a:rPr lang="en-GB" b="0" i="0" dirty="0">
                <a:effectLst/>
                <a:latin typeface="-apple-system"/>
              </a:rPr>
              <a:t>L(</a:t>
            </a:r>
            <a:r>
              <a:rPr lang="el-GR" b="0" i="0" dirty="0">
                <a:effectLst/>
                <a:latin typeface="-apple-system"/>
              </a:rPr>
              <a:t>θ∗) (</a:t>
            </a:r>
            <a:r>
              <a:rPr lang="en-GB" b="0" i="0" dirty="0">
                <a:effectLst/>
                <a:latin typeface="-apple-system"/>
              </a:rPr>
              <a:t>the previous best parameter </a:t>
            </a:r>
            <a:r>
              <a:rPr lang="el-GR" b="0" i="0" dirty="0">
                <a:effectLst/>
                <a:latin typeface="MJXc-TeX-math-I"/>
              </a:rPr>
              <a:t>θ</a:t>
            </a:r>
            <a:r>
              <a:rPr lang="el-GR" b="0" i="0" dirty="0">
                <a:effectLst/>
                <a:latin typeface="MJXc-TeX-main-R"/>
              </a:rPr>
              <a:t>∗</a:t>
            </a:r>
            <a:r>
              <a:rPr lang="el-GR" b="0" i="0" dirty="0">
                <a:effectLst/>
                <a:latin typeface="-apple-system"/>
              </a:rPr>
              <a:t>), </a:t>
            </a:r>
            <a:r>
              <a:rPr lang="en-GB" b="0" i="0" dirty="0">
                <a:effectLst/>
                <a:latin typeface="-apple-system"/>
              </a:rPr>
              <a:t>set </a:t>
            </a:r>
            <a:r>
              <a:rPr lang="el-GR" b="0" i="0" dirty="0">
                <a:effectLst/>
                <a:latin typeface="MJXc-TeX-math-I"/>
              </a:rPr>
              <a:t>θ</a:t>
            </a:r>
            <a:r>
              <a:rPr lang="el-GR" b="0" i="0" dirty="0">
                <a:effectLst/>
                <a:latin typeface="MJXc-TeX-main-R"/>
              </a:rPr>
              <a:t>∗=</a:t>
            </a:r>
            <a:r>
              <a:rPr lang="el-GR" b="0" i="0" dirty="0">
                <a:effectLst/>
                <a:latin typeface="MJXc-TeX-math-I"/>
              </a:rPr>
              <a:t>θ</a:t>
            </a:r>
            <a:endParaRPr lang="el-GR" b="0" i="0" dirty="0">
              <a:effectLst/>
              <a:latin typeface="-apple-system"/>
            </a:endParaRPr>
          </a:p>
          <a:p>
            <a:endParaRPr lang="en-GB" dirty="0"/>
          </a:p>
          <a:p>
            <a:r>
              <a:rPr lang="en-GB" b="0" i="0" dirty="0">
                <a:effectLst/>
                <a:latin typeface="-apple-system"/>
              </a:rPr>
              <a:t>There are many possibilities for a termination condition, such as stopping after a certain number of iterations after the last change in the best loss.</a:t>
            </a:r>
            <a:br>
              <a:rPr lang="el-GR" dirty="0"/>
            </a:br>
            <a:br>
              <a:rPr lang="en-GB" dirty="0"/>
            </a:br>
            <a:endParaRPr lang="en-GB" b="1" i="0" dirty="0">
              <a:effectLst/>
              <a:latin typeface="-apple-system"/>
            </a:endParaRPr>
          </a:p>
        </p:txBody>
      </p:sp>
    </p:spTree>
    <p:extLst>
      <p:ext uri="{BB962C8B-B14F-4D97-AF65-F5344CB8AC3E}">
        <p14:creationId xmlns:p14="http://schemas.microsoft.com/office/powerpoint/2010/main" val="328630912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B492EC2-FD3A-1543-0DC1-D7AC020E9A1E}"/>
              </a:ext>
            </a:extLst>
          </p:cNvPr>
          <p:cNvSpPr>
            <a:spLocks noGrp="1"/>
          </p:cNvSpPr>
          <p:nvPr>
            <p:ph sz="half" idx="1"/>
          </p:nvPr>
        </p:nvSpPr>
        <p:spPr/>
        <p:style>
          <a:lnRef idx="1">
            <a:schemeClr val="accent4"/>
          </a:lnRef>
          <a:fillRef idx="2">
            <a:schemeClr val="accent4"/>
          </a:fillRef>
          <a:effectRef idx="1">
            <a:schemeClr val="accent4"/>
          </a:effectRef>
          <a:fontRef idx="minor">
            <a:schemeClr val="dk1"/>
          </a:fontRef>
        </p:style>
        <p:txBody>
          <a:bodyPr>
            <a:normAutofit/>
          </a:bodyPr>
          <a:lstStyle/>
          <a:p>
            <a:pPr marL="0" indent="0" algn="l">
              <a:buNone/>
            </a:pPr>
            <a:r>
              <a:rPr lang="en-GB" b="1" i="0" dirty="0">
                <a:effectLst/>
                <a:latin typeface="-apple-system"/>
              </a:rPr>
              <a:t>Pros</a:t>
            </a:r>
          </a:p>
          <a:p>
            <a:pPr algn="l">
              <a:buFont typeface="Arial" panose="020B0604020202020204" pitchFamily="34" charset="0"/>
              <a:buChar char="•"/>
            </a:pPr>
            <a:r>
              <a:rPr lang="en-GB" b="0" i="0" dirty="0">
                <a:effectLst/>
                <a:latin typeface="-apple-system"/>
              </a:rPr>
              <a:t>Random search cannot get trapped in local minima, because it uses no local structure to guide the search.</a:t>
            </a:r>
          </a:p>
          <a:p>
            <a:pPr algn="l">
              <a:buFont typeface="Arial" panose="020B0604020202020204" pitchFamily="34" charset="0"/>
              <a:buChar char="•"/>
            </a:pPr>
            <a:r>
              <a:rPr lang="en-GB" b="0" i="0" dirty="0">
                <a:effectLst/>
                <a:latin typeface="-apple-system"/>
              </a:rPr>
              <a:t>Requires no knowledge of the structure of the objective function - not even a topology.</a:t>
            </a:r>
          </a:p>
          <a:p>
            <a:pPr algn="l">
              <a:buFont typeface="Arial" panose="020B0604020202020204" pitchFamily="34" charset="0"/>
              <a:buChar char="•"/>
            </a:pPr>
            <a:r>
              <a:rPr lang="en-GB" b="0" i="0" dirty="0">
                <a:effectLst/>
                <a:latin typeface="-apple-system"/>
              </a:rPr>
              <a:t>Very simple to implement.</a:t>
            </a:r>
          </a:p>
          <a:p>
            <a:pPr algn="l">
              <a:buFont typeface="Arial" panose="020B0604020202020204" pitchFamily="34" charset="0"/>
              <a:buChar char="•"/>
            </a:pPr>
            <a:r>
              <a:rPr lang="en-GB" b="0" i="0" dirty="0">
                <a:effectLst/>
                <a:latin typeface="-apple-system"/>
              </a:rPr>
              <a:t>Better than grid search, almost always.</a:t>
            </a:r>
            <a:br>
              <a:rPr lang="en-GB" dirty="0"/>
            </a:br>
            <a:endParaRPr lang="en-US" dirty="0"/>
          </a:p>
        </p:txBody>
      </p:sp>
      <p:sp>
        <p:nvSpPr>
          <p:cNvPr id="5" name="Content Placeholder 4">
            <a:extLst>
              <a:ext uri="{FF2B5EF4-FFF2-40B4-BE49-F238E27FC236}">
                <a16:creationId xmlns:a16="http://schemas.microsoft.com/office/drawing/2014/main" id="{F6E86B3D-A390-59F9-716D-629D7B618421}"/>
              </a:ext>
            </a:extLst>
          </p:cNvPr>
          <p:cNvSpPr>
            <a:spLocks noGrp="1"/>
          </p:cNvSpPr>
          <p:nvPr>
            <p:ph sz="half" idx="2"/>
          </p:nvPr>
        </p:nvSpPr>
        <p:spPr/>
        <p:style>
          <a:lnRef idx="1">
            <a:schemeClr val="accent5"/>
          </a:lnRef>
          <a:fillRef idx="2">
            <a:schemeClr val="accent5"/>
          </a:fillRef>
          <a:effectRef idx="1">
            <a:schemeClr val="accent5"/>
          </a:effectRef>
          <a:fontRef idx="minor">
            <a:schemeClr val="dk1"/>
          </a:fontRef>
        </p:style>
        <p:txBody>
          <a:bodyPr/>
          <a:lstStyle/>
          <a:p>
            <a:pPr marL="0" indent="0" algn="l">
              <a:buNone/>
            </a:pPr>
            <a:r>
              <a:rPr lang="en-GB" b="1" i="0" dirty="0">
                <a:effectLst/>
                <a:latin typeface="-apple-system"/>
              </a:rPr>
              <a:t>Cons</a:t>
            </a:r>
          </a:p>
          <a:p>
            <a:pPr algn="l">
              <a:buFont typeface="Arial" panose="020B0604020202020204" pitchFamily="34" charset="0"/>
              <a:buChar char="•"/>
            </a:pPr>
            <a:r>
              <a:rPr lang="en-GB" b="0" i="1" dirty="0">
                <a:effectLst/>
                <a:latin typeface="-apple-system"/>
              </a:rPr>
              <a:t>Extremely inefficient</a:t>
            </a:r>
            <a:r>
              <a:rPr lang="en-GB" b="0" i="0" dirty="0">
                <a:effectLst/>
                <a:latin typeface="-apple-system"/>
              </a:rPr>
              <a:t> and is usually only appropriate if there is no other mathematical structure to exploit.</a:t>
            </a:r>
          </a:p>
          <a:p>
            <a:pPr algn="l">
              <a:buFont typeface="Arial" panose="020B0604020202020204" pitchFamily="34" charset="0"/>
              <a:buChar char="•"/>
            </a:pPr>
            <a:r>
              <a:rPr lang="en-GB" b="0" i="0" dirty="0">
                <a:effectLst/>
                <a:latin typeface="-apple-system"/>
              </a:rPr>
              <a:t>Must be possible to randomly sample from the parameter space (usually not a problem, though).</a:t>
            </a:r>
          </a:p>
          <a:p>
            <a:pPr algn="l">
              <a:buFont typeface="Arial" panose="020B0604020202020204" pitchFamily="34" charset="0"/>
              <a:buChar char="•"/>
            </a:pPr>
            <a:r>
              <a:rPr lang="en-GB" b="0" i="0" dirty="0">
                <a:effectLst/>
                <a:latin typeface="-apple-system"/>
              </a:rPr>
              <a:t>Results do not necessarily get better over time. Best result might be found in the first step or a million steps later. There is no way to predict how the optimisation will proceed.</a:t>
            </a:r>
          </a:p>
          <a:p>
            <a:endParaRPr lang="en-US" dirty="0"/>
          </a:p>
        </p:txBody>
      </p:sp>
      <p:sp>
        <p:nvSpPr>
          <p:cNvPr id="2" name="Title 1">
            <a:extLst>
              <a:ext uri="{FF2B5EF4-FFF2-40B4-BE49-F238E27FC236}">
                <a16:creationId xmlns:a16="http://schemas.microsoft.com/office/drawing/2014/main" id="{330BE4A6-1438-9522-C2AF-DEAA7A70368E}"/>
              </a:ext>
            </a:extLst>
          </p:cNvPr>
          <p:cNvSpPr>
            <a:spLocks noGrp="1"/>
          </p:cNvSpPr>
          <p:nvPr>
            <p:ph type="title"/>
          </p:nvPr>
        </p:nvSpPr>
        <p:spPr/>
        <p:txBody>
          <a:bodyPr>
            <a:normAutofit/>
          </a:bodyPr>
          <a:lstStyle/>
          <a:p>
            <a:r>
              <a:rPr lang="en-GB" b="1" i="0" dirty="0">
                <a:effectLst/>
                <a:latin typeface="-apple-system"/>
              </a:rPr>
              <a:t>Iterative optimisation</a:t>
            </a:r>
            <a:r>
              <a:rPr lang="zh-CN" altLang="en-US" b="1" i="0" dirty="0">
                <a:effectLst/>
                <a:latin typeface="-apple-system"/>
              </a:rPr>
              <a:t> </a:t>
            </a:r>
            <a:r>
              <a:rPr lang="en-US" altLang="zh-CN" b="1" i="0" dirty="0">
                <a:effectLst/>
                <a:latin typeface="-apple-system"/>
              </a:rPr>
              <a:t>-</a:t>
            </a:r>
            <a:r>
              <a:rPr lang="zh-CN" altLang="en-US" b="1" i="0" dirty="0">
                <a:effectLst/>
                <a:latin typeface="-apple-system"/>
              </a:rPr>
              <a:t> </a:t>
            </a:r>
            <a:r>
              <a:rPr lang="en-GB" b="1" i="0" dirty="0">
                <a:effectLst/>
                <a:latin typeface="-apple-system"/>
              </a:rPr>
              <a:t>Simple stochastic: random search</a:t>
            </a:r>
            <a:br>
              <a:rPr lang="en-GB" dirty="0"/>
            </a:br>
            <a:endParaRPr lang="en-US" dirty="0"/>
          </a:p>
        </p:txBody>
      </p:sp>
    </p:spTree>
    <p:extLst>
      <p:ext uri="{BB962C8B-B14F-4D97-AF65-F5344CB8AC3E}">
        <p14:creationId xmlns:p14="http://schemas.microsoft.com/office/powerpoint/2010/main" val="326218267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5EF04C1-CEDE-BF6D-6AC7-765C50129633}"/>
              </a:ext>
            </a:extLst>
          </p:cNvPr>
          <p:cNvSpPr>
            <a:spLocks noGrp="1"/>
          </p:cNvSpPr>
          <p:nvPr>
            <p:ph type="title"/>
          </p:nvPr>
        </p:nvSpPr>
        <p:spPr>
          <a:xfrm>
            <a:off x="2549236" y="533614"/>
            <a:ext cx="9210963" cy="888786"/>
          </a:xfrm>
        </p:spPr>
        <p:txBody>
          <a:bodyPr anchor="t">
            <a:normAutofit/>
          </a:bodyPr>
          <a:lstStyle/>
          <a:p>
            <a:r>
              <a:rPr lang="en-GB" dirty="0"/>
              <a:t>Meta-heuristics</a:t>
            </a:r>
          </a:p>
        </p:txBody>
      </p:sp>
      <p:sp>
        <p:nvSpPr>
          <p:cNvPr id="2" name="Content Placeholder 1">
            <a:extLst>
              <a:ext uri="{FF2B5EF4-FFF2-40B4-BE49-F238E27FC236}">
                <a16:creationId xmlns:a16="http://schemas.microsoft.com/office/drawing/2014/main" id="{37CC0F0D-ED5D-C0E8-E224-90D18CA71F48}"/>
              </a:ext>
            </a:extLst>
          </p:cNvPr>
          <p:cNvSpPr>
            <a:spLocks noGrp="1"/>
          </p:cNvSpPr>
          <p:nvPr>
            <p:ph sz="quarter" idx="13"/>
          </p:nvPr>
        </p:nvSpPr>
        <p:spPr>
          <a:xfrm>
            <a:off x="285750" y="1627188"/>
            <a:ext cx="11474450" cy="4606925"/>
          </a:xfrm>
        </p:spPr>
        <p:txBody>
          <a:bodyPr>
            <a:normAutofit/>
          </a:bodyPr>
          <a:lstStyle/>
          <a:p>
            <a:pPr marL="0" indent="0">
              <a:buNone/>
            </a:pPr>
            <a:r>
              <a:rPr lang="en-US" dirty="0"/>
              <a:t>There are a number of standard </a:t>
            </a:r>
            <a:r>
              <a:rPr lang="en-US" b="1" dirty="0"/>
              <a:t>meta-heuristics</a:t>
            </a:r>
            <a:r>
              <a:rPr lang="en-US" dirty="0"/>
              <a:t> than can be used to improve random search.</a:t>
            </a:r>
          </a:p>
          <a:p>
            <a:pPr marL="0" indent="0">
              <a:buNone/>
            </a:pPr>
            <a:r>
              <a:rPr lang="en-US" dirty="0"/>
              <a:t>These are:</a:t>
            </a:r>
          </a:p>
          <a:p>
            <a:r>
              <a:rPr lang="en-US" b="1" dirty="0"/>
              <a:t>Locality</a:t>
            </a:r>
            <a:r>
              <a:rPr lang="en-US" dirty="0"/>
              <a:t> which takes advantage of the fact the objective function is likely to have similar values for similar parameter configurations. This assumes </a:t>
            </a:r>
            <a:r>
              <a:rPr lang="en-US" i="1" dirty="0"/>
              <a:t>continuity</a:t>
            </a:r>
            <a:r>
              <a:rPr lang="en-US" dirty="0"/>
              <a:t> of the objective function.</a:t>
            </a:r>
          </a:p>
          <a:p>
            <a:r>
              <a:rPr lang="en-US" b="1" dirty="0"/>
              <a:t>Temperature</a:t>
            </a:r>
            <a:r>
              <a:rPr lang="en-US" dirty="0"/>
              <a:t> which can change the rate of movement in the parameter space over the course of an </a:t>
            </a:r>
            <a:r>
              <a:rPr lang="en-US" dirty="0" err="1"/>
              <a:t>optimisation</a:t>
            </a:r>
            <a:r>
              <a:rPr lang="en-US" dirty="0"/>
              <a:t>. This assumes the existence of local optima.</a:t>
            </a:r>
          </a:p>
          <a:p>
            <a:r>
              <a:rPr lang="en-US" b="1" dirty="0"/>
              <a:t>Population</a:t>
            </a:r>
            <a:r>
              <a:rPr lang="en-US" dirty="0"/>
              <a:t> which can track multiple simultaneous parameter configurations and select/mix among them.</a:t>
            </a:r>
          </a:p>
          <a:p>
            <a:r>
              <a:rPr lang="en-US" b="1" dirty="0"/>
              <a:t>Memory</a:t>
            </a:r>
            <a:r>
              <a:rPr lang="en-US" dirty="0"/>
              <a:t> which can record good or bad steps in the past and avoid/revisit them.</a:t>
            </a:r>
          </a:p>
          <a:p>
            <a:pPr marL="0" indent="0">
              <a:buNone/>
            </a:pPr>
            <a:endParaRPr lang="en-GB" dirty="0"/>
          </a:p>
        </p:txBody>
      </p:sp>
    </p:spTree>
    <p:extLst>
      <p:ext uri="{BB962C8B-B14F-4D97-AF65-F5344CB8AC3E}">
        <p14:creationId xmlns:p14="http://schemas.microsoft.com/office/powerpoint/2010/main" val="4658043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FDAB6E-2BB8-50F6-7B8A-794C6355A813}"/>
              </a:ext>
            </a:extLst>
          </p:cNvPr>
          <p:cNvSpPr>
            <a:spLocks noGrp="1"/>
          </p:cNvSpPr>
          <p:nvPr>
            <p:ph type="title"/>
          </p:nvPr>
        </p:nvSpPr>
        <p:spPr/>
        <p:txBody>
          <a:bodyPr/>
          <a:lstStyle/>
          <a:p>
            <a:r>
              <a:rPr lang="en-US" dirty="0"/>
              <a:t>Key components of an </a:t>
            </a:r>
            <a:r>
              <a:rPr lang="en-US" dirty="0" err="1"/>
              <a:t>optimisation</a:t>
            </a:r>
            <a:r>
              <a:rPr lang="en-US" dirty="0"/>
              <a:t> problem</a:t>
            </a:r>
          </a:p>
        </p:txBody>
      </p:sp>
      <p:sp>
        <p:nvSpPr>
          <p:cNvPr id="3" name="Content Placeholder 2">
            <a:extLst>
              <a:ext uri="{FF2B5EF4-FFF2-40B4-BE49-F238E27FC236}">
                <a16:creationId xmlns:a16="http://schemas.microsoft.com/office/drawing/2014/main" id="{E3C367C9-BE8E-A116-B5C4-F260644E0CF6}"/>
              </a:ext>
            </a:extLst>
          </p:cNvPr>
          <p:cNvSpPr>
            <a:spLocks noGrp="1"/>
          </p:cNvSpPr>
          <p:nvPr>
            <p:ph sz="quarter" idx="13"/>
          </p:nvPr>
        </p:nvSpPr>
        <p:spPr>
          <a:xfrm>
            <a:off x="285750" y="1627188"/>
            <a:ext cx="9968593" cy="4606925"/>
          </a:xfrm>
        </p:spPr>
        <p:txBody>
          <a:bodyPr>
            <a:normAutofit/>
          </a:bodyPr>
          <a:lstStyle/>
          <a:p>
            <a:pPr algn="l">
              <a:buFont typeface="Arial" panose="020B0604020202020204" pitchFamily="34" charset="0"/>
              <a:buChar char="•"/>
            </a:pPr>
            <a:r>
              <a:rPr lang="en-GB" b="1" i="0" dirty="0">
                <a:effectLst/>
                <a:latin typeface="-apple-system"/>
              </a:rPr>
              <a:t>parameters</a:t>
            </a:r>
            <a:r>
              <a:rPr lang="en-GB" b="0" i="0" dirty="0">
                <a:effectLst/>
                <a:latin typeface="-apple-system"/>
              </a:rPr>
              <a:t>: the things we can adjust, which might be a scalar or vector or other array of values, denoted </a:t>
            </a:r>
            <a:r>
              <a:rPr lang="el-GR" b="0" i="1" dirty="0">
                <a:effectLst/>
                <a:latin typeface="MJXc-TeX-math-I"/>
              </a:rPr>
              <a:t>θ</a:t>
            </a:r>
            <a:r>
              <a:rPr lang="el-GR" b="0" i="0" dirty="0">
                <a:effectLst/>
                <a:latin typeface="-apple-system"/>
              </a:rPr>
              <a:t>. </a:t>
            </a:r>
            <a:endParaRPr lang="en-GB" b="0" i="0" dirty="0">
              <a:effectLst/>
              <a:latin typeface="-apple-system"/>
            </a:endParaRPr>
          </a:p>
          <a:p>
            <a:pPr algn="l">
              <a:buFont typeface="Arial" panose="020B0604020202020204" pitchFamily="34" charset="0"/>
              <a:buChar char="•"/>
            </a:pPr>
            <a:r>
              <a:rPr lang="en-GB" b="1" i="0" dirty="0">
                <a:effectLst/>
                <a:latin typeface="-apple-system"/>
              </a:rPr>
              <a:t>objective function</a:t>
            </a:r>
            <a:r>
              <a:rPr lang="en-GB" b="0" i="0" dirty="0">
                <a:effectLst/>
                <a:latin typeface="-apple-system"/>
              </a:rPr>
              <a:t>: a function that maps the parameters onto a </a:t>
            </a:r>
            <a:r>
              <a:rPr lang="en-GB" b="0" i="1" dirty="0">
                <a:effectLst/>
                <a:latin typeface="-apple-system"/>
              </a:rPr>
              <a:t>single numerical measure</a:t>
            </a:r>
            <a:r>
              <a:rPr lang="en-GB" b="0" i="0" dirty="0">
                <a:effectLst/>
                <a:latin typeface="-apple-system"/>
              </a:rPr>
              <a:t> of how good the configuration is </a:t>
            </a:r>
            <a:r>
              <a:rPr lang="en-GB" b="0" i="0" dirty="0">
                <a:effectLst/>
                <a:latin typeface="MJXc-TeX-math-I"/>
              </a:rPr>
              <a:t>L</a:t>
            </a:r>
            <a:r>
              <a:rPr lang="en-GB" b="0" i="0" dirty="0">
                <a:effectLst/>
                <a:latin typeface="MJXc-TeX-main-R"/>
              </a:rPr>
              <a:t>(</a:t>
            </a:r>
            <a:r>
              <a:rPr lang="el-GR" b="0" i="1" dirty="0">
                <a:effectLst/>
                <a:latin typeface="MJXc-TeX-math-I"/>
              </a:rPr>
              <a:t>θ</a:t>
            </a:r>
            <a:r>
              <a:rPr lang="el-GR" b="0" i="0" dirty="0">
                <a:effectLst/>
                <a:latin typeface="MJXc-TeX-main-R"/>
              </a:rPr>
              <a:t>)</a:t>
            </a:r>
            <a:r>
              <a:rPr lang="el-GR" b="0" i="0" dirty="0">
                <a:effectLst/>
                <a:latin typeface="-apple-system"/>
              </a:rPr>
              <a:t>. </a:t>
            </a:r>
            <a:endParaRPr lang="en-GB" b="0" i="0" dirty="0">
              <a:effectLst/>
              <a:latin typeface="-apple-system"/>
            </a:endParaRPr>
          </a:p>
        </p:txBody>
      </p:sp>
      <p:pic>
        <p:nvPicPr>
          <p:cNvPr id="4" name="Picture 3">
            <a:extLst>
              <a:ext uri="{FF2B5EF4-FFF2-40B4-BE49-F238E27FC236}">
                <a16:creationId xmlns:a16="http://schemas.microsoft.com/office/drawing/2014/main" id="{B3EE678C-5E38-BC86-38F1-8D882C04D1F8}"/>
              </a:ext>
            </a:extLst>
          </p:cNvPr>
          <p:cNvPicPr>
            <a:picLocks noChangeAspect="1"/>
          </p:cNvPicPr>
          <p:nvPr/>
        </p:nvPicPr>
        <p:blipFill>
          <a:blip r:embed="rId3"/>
          <a:stretch>
            <a:fillRect/>
          </a:stretch>
        </p:blipFill>
        <p:spPr>
          <a:xfrm>
            <a:off x="2549236" y="3530600"/>
            <a:ext cx="6426200" cy="1981200"/>
          </a:xfrm>
          <a:prstGeom prst="rect">
            <a:avLst/>
          </a:prstGeom>
        </p:spPr>
      </p:pic>
      <p:sp>
        <p:nvSpPr>
          <p:cNvPr id="6" name="TextBox 5">
            <a:extLst>
              <a:ext uri="{FF2B5EF4-FFF2-40B4-BE49-F238E27FC236}">
                <a16:creationId xmlns:a16="http://schemas.microsoft.com/office/drawing/2014/main" id="{0CE38174-AB4E-B2FD-915A-36199A06B86F}"/>
              </a:ext>
            </a:extLst>
          </p:cNvPr>
          <p:cNvSpPr txBox="1"/>
          <p:nvPr/>
        </p:nvSpPr>
        <p:spPr>
          <a:xfrm>
            <a:off x="2876716" y="5910947"/>
            <a:ext cx="6098720" cy="646331"/>
          </a:xfrm>
          <a:prstGeom prst="rect">
            <a:avLst/>
          </a:prstGeom>
          <a:noFill/>
        </p:spPr>
        <p:txBody>
          <a:bodyPr wrap="square">
            <a:spAutoFit/>
          </a:bodyPr>
          <a:lstStyle/>
          <a:p>
            <a:pPr algn="l"/>
            <a:r>
              <a:rPr lang="el-GR" b="0" i="0" dirty="0">
                <a:effectLst/>
                <a:latin typeface="-apple-system"/>
              </a:rPr>
              <a:t>θ∗ </a:t>
            </a:r>
            <a:r>
              <a:rPr lang="en-GB" b="0" i="0" dirty="0">
                <a:effectLst/>
                <a:latin typeface="-apple-system"/>
              </a:rPr>
              <a:t>is the configuration that we want to find; the one for which the objective function is lowest.</a:t>
            </a:r>
          </a:p>
        </p:txBody>
      </p:sp>
    </p:spTree>
    <p:extLst>
      <p:ext uri="{BB962C8B-B14F-4D97-AF65-F5344CB8AC3E}">
        <p14:creationId xmlns:p14="http://schemas.microsoft.com/office/powerpoint/2010/main" val="366229166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8707F0-58AC-B6CE-5AC5-98686292B44C}"/>
              </a:ext>
            </a:extLst>
          </p:cNvPr>
          <p:cNvSpPr>
            <a:spLocks noGrp="1"/>
          </p:cNvSpPr>
          <p:nvPr>
            <p:ph sz="half" idx="1"/>
          </p:nvPr>
        </p:nvSpPr>
        <p:spPr>
          <a:xfrm>
            <a:off x="838200" y="1608667"/>
            <a:ext cx="5181600" cy="4568296"/>
          </a:xfrm>
        </p:spPr>
        <p:txBody>
          <a:bodyPr>
            <a:normAutofit/>
          </a:bodyPr>
          <a:lstStyle/>
          <a:p>
            <a:r>
              <a:rPr lang="en-GB" sz="1700" b="1" i="0" dirty="0">
                <a:effectLst/>
              </a:rPr>
              <a:t>Hill climbing: local search</a:t>
            </a:r>
          </a:p>
          <a:p>
            <a:pPr lvl="1"/>
            <a:r>
              <a:rPr lang="en-GB" sz="1700" b="1" i="0" dirty="0">
                <a:effectLst/>
              </a:rPr>
              <a:t>Hill climbing</a:t>
            </a:r>
            <a:r>
              <a:rPr lang="en-GB" sz="1700" b="0" i="0" dirty="0">
                <a:effectLst/>
              </a:rPr>
              <a:t> is a modification of random search which assumes some topology of the parameter space, so that there is a meaningful concept of a </a:t>
            </a:r>
            <a:r>
              <a:rPr lang="en-GB" sz="1700" b="1" i="0" dirty="0">
                <a:effectLst/>
              </a:rPr>
              <a:t>neighbourhood</a:t>
            </a:r>
            <a:r>
              <a:rPr lang="en-GB" sz="1700" b="0" i="0" dirty="0">
                <a:effectLst/>
              </a:rPr>
              <a:t> of a parameter vector; that we can make incremental changes to it.</a:t>
            </a:r>
          </a:p>
          <a:p>
            <a:pPr lvl="1"/>
            <a:r>
              <a:rPr lang="en-GB" sz="1700" b="1" i="0" dirty="0">
                <a:effectLst/>
              </a:rPr>
              <a:t>Simple hill climbing</a:t>
            </a:r>
            <a:r>
              <a:rPr lang="en-GB" sz="1700" b="0" i="0" dirty="0">
                <a:effectLst/>
              </a:rPr>
              <a:t> adjusts just one of the parameter vector elements at a time, examining each "direction" in turn, and taking a step if it improves things. </a:t>
            </a:r>
          </a:p>
          <a:p>
            <a:pPr lvl="1"/>
            <a:r>
              <a:rPr lang="en-GB" sz="1700" b="1" i="0" dirty="0">
                <a:effectLst/>
              </a:rPr>
              <a:t>Stochastic hill climbing</a:t>
            </a:r>
            <a:r>
              <a:rPr lang="en-GB" sz="1700" b="0" i="0" dirty="0">
                <a:effectLst/>
              </a:rPr>
              <a:t> makes a random adjustment to the parameter vector, then either accepts or rejects the step depending on whether the result is an improvement.</a:t>
            </a:r>
          </a:p>
        </p:txBody>
      </p:sp>
      <p:pic>
        <p:nvPicPr>
          <p:cNvPr id="5" name="Picture 4" descr="A graph of a graph of a global function&#10;&#10;AI-generated content may be incorrect.">
            <a:extLst>
              <a:ext uri="{FF2B5EF4-FFF2-40B4-BE49-F238E27FC236}">
                <a16:creationId xmlns:a16="http://schemas.microsoft.com/office/drawing/2014/main" id="{E3B37BF5-895F-0A3E-8CD6-17242B0FE165}"/>
              </a:ext>
            </a:extLst>
          </p:cNvPr>
          <p:cNvPicPr>
            <a:picLocks noChangeAspect="1"/>
          </p:cNvPicPr>
          <p:nvPr/>
        </p:nvPicPr>
        <p:blipFill>
          <a:blip r:embed="rId2">
            <a:extLst>
              <a:ext uri="{28A0092B-C50C-407E-A947-70E740481C1C}">
                <a14:useLocalDpi xmlns:a14="http://schemas.microsoft.com/office/drawing/2010/main" val="0"/>
              </a:ext>
            </a:extLst>
          </a:blip>
          <a:srcRect l="22618" r="20668" b="-2"/>
          <a:stretch>
            <a:fillRect/>
          </a:stretch>
        </p:blipFill>
        <p:spPr>
          <a:xfrm>
            <a:off x="6172200" y="1608667"/>
            <a:ext cx="5181600" cy="4568296"/>
          </a:xfrm>
          <a:prstGeom prst="rect">
            <a:avLst/>
          </a:prstGeom>
          <a:noFill/>
        </p:spPr>
      </p:pic>
      <p:sp>
        <p:nvSpPr>
          <p:cNvPr id="2" name="Title 1">
            <a:extLst>
              <a:ext uri="{FF2B5EF4-FFF2-40B4-BE49-F238E27FC236}">
                <a16:creationId xmlns:a16="http://schemas.microsoft.com/office/drawing/2014/main" id="{330BE4A6-1438-9522-C2AF-DEAA7A70368E}"/>
              </a:ext>
            </a:extLst>
          </p:cNvPr>
          <p:cNvSpPr>
            <a:spLocks noGrp="1"/>
          </p:cNvSpPr>
          <p:nvPr>
            <p:ph type="title"/>
          </p:nvPr>
        </p:nvSpPr>
        <p:spPr>
          <a:xfrm>
            <a:off x="2549236" y="533614"/>
            <a:ext cx="9210963" cy="888786"/>
          </a:xfrm>
        </p:spPr>
        <p:txBody>
          <a:bodyPr anchor="t">
            <a:normAutofit/>
          </a:bodyPr>
          <a:lstStyle/>
          <a:p>
            <a:r>
              <a:rPr lang="en-GB" b="1" i="0" dirty="0">
                <a:effectLst/>
              </a:rPr>
              <a:t>Using locality</a:t>
            </a:r>
            <a:r>
              <a:rPr lang="zh-CN" altLang="en-US" b="1" i="0" dirty="0">
                <a:effectLst/>
              </a:rPr>
              <a:t> </a:t>
            </a:r>
            <a:r>
              <a:rPr lang="en-US" altLang="zh-CN" b="1" i="0" dirty="0">
                <a:effectLst/>
              </a:rPr>
              <a:t>-</a:t>
            </a:r>
            <a:r>
              <a:rPr lang="zh-CN" altLang="en-US" b="1" i="0" dirty="0">
                <a:effectLst/>
              </a:rPr>
              <a:t> </a:t>
            </a:r>
            <a:r>
              <a:rPr lang="en-GB" b="1" i="0" dirty="0">
                <a:effectLst/>
              </a:rPr>
              <a:t>Hill climbing</a:t>
            </a:r>
            <a:br>
              <a:rPr lang="en-GB" b="1" i="0" dirty="0">
                <a:effectLst/>
              </a:rPr>
            </a:br>
            <a:endParaRPr lang="en-US" dirty="0"/>
          </a:p>
        </p:txBody>
      </p:sp>
    </p:spTree>
    <p:extLst>
      <p:ext uri="{BB962C8B-B14F-4D97-AF65-F5344CB8AC3E}">
        <p14:creationId xmlns:p14="http://schemas.microsoft.com/office/powerpoint/2010/main" val="218080280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024EEF98-ADB0-DB4C-600E-26431BF8570D}"/>
              </a:ext>
            </a:extLst>
          </p:cNvPr>
          <p:cNvSpPr>
            <a:spLocks noGrp="1"/>
          </p:cNvSpPr>
          <p:nvPr>
            <p:ph sz="half" idx="1"/>
          </p:nvPr>
        </p:nvSpPr>
        <p:spPr>
          <a:xfrm>
            <a:off x="838200" y="1608667"/>
            <a:ext cx="5181600" cy="2093178"/>
          </a:xfrm>
        </p:spPr>
        <p:style>
          <a:lnRef idx="1">
            <a:schemeClr val="accent4"/>
          </a:lnRef>
          <a:fillRef idx="2">
            <a:schemeClr val="accent4"/>
          </a:fillRef>
          <a:effectRef idx="1">
            <a:schemeClr val="accent4"/>
          </a:effectRef>
          <a:fontRef idx="minor">
            <a:schemeClr val="dk1"/>
          </a:fontRef>
        </p:style>
        <p:txBody>
          <a:bodyPr>
            <a:normAutofit/>
          </a:bodyPr>
          <a:lstStyle/>
          <a:p>
            <a:pPr marL="0" indent="0" algn="l">
              <a:buNone/>
            </a:pPr>
            <a:r>
              <a:rPr lang="en-GB" b="1" i="0" dirty="0">
                <a:effectLst/>
                <a:latin typeface="-apple-system"/>
              </a:rPr>
              <a:t>Pros</a:t>
            </a:r>
          </a:p>
          <a:p>
            <a:pPr algn="l">
              <a:buFont typeface="Arial" panose="020B0604020202020204" pitchFamily="34" charset="0"/>
              <a:buChar char="•"/>
            </a:pPr>
            <a:r>
              <a:rPr lang="en-GB" b="0" i="0" dirty="0">
                <a:effectLst/>
                <a:latin typeface="-apple-system"/>
              </a:rPr>
              <a:t>Not much more complicated than random search</a:t>
            </a:r>
          </a:p>
          <a:p>
            <a:pPr algn="l">
              <a:buFont typeface="Arial" panose="020B0604020202020204" pitchFamily="34" charset="0"/>
              <a:buChar char="•"/>
            </a:pPr>
            <a:r>
              <a:rPr lang="en-GB" b="0" i="0" dirty="0">
                <a:effectLst/>
                <a:latin typeface="-apple-system"/>
              </a:rPr>
              <a:t>Can be </a:t>
            </a:r>
            <a:r>
              <a:rPr lang="en-GB" b="0" i="1" dirty="0">
                <a:effectLst/>
                <a:latin typeface="-apple-system"/>
              </a:rPr>
              <a:t>much</a:t>
            </a:r>
            <a:r>
              <a:rPr lang="en-GB" b="0" i="0" dirty="0">
                <a:effectLst/>
                <a:latin typeface="-apple-system"/>
              </a:rPr>
              <a:t> faster than random search</a:t>
            </a:r>
            <a:endParaRPr lang="en-US" dirty="0"/>
          </a:p>
        </p:txBody>
      </p:sp>
      <p:sp>
        <p:nvSpPr>
          <p:cNvPr id="5" name="Content Placeholder 4">
            <a:extLst>
              <a:ext uri="{FF2B5EF4-FFF2-40B4-BE49-F238E27FC236}">
                <a16:creationId xmlns:a16="http://schemas.microsoft.com/office/drawing/2014/main" id="{28DEB4BA-EC3F-1316-88E5-CCD6B74FC4D1}"/>
              </a:ext>
            </a:extLst>
          </p:cNvPr>
          <p:cNvSpPr>
            <a:spLocks noGrp="1"/>
          </p:cNvSpPr>
          <p:nvPr>
            <p:ph sz="half" idx="2"/>
          </p:nvPr>
        </p:nvSpPr>
        <p:spPr>
          <a:xfrm>
            <a:off x="6172200" y="1608667"/>
            <a:ext cx="5181600" cy="3368914"/>
          </a:xfrm>
        </p:spPr>
        <p:style>
          <a:lnRef idx="1">
            <a:schemeClr val="accent5"/>
          </a:lnRef>
          <a:fillRef idx="2">
            <a:schemeClr val="accent5"/>
          </a:fillRef>
          <a:effectRef idx="1">
            <a:schemeClr val="accent5"/>
          </a:effectRef>
          <a:fontRef idx="minor">
            <a:schemeClr val="dk1"/>
          </a:fontRef>
        </p:style>
        <p:txBody>
          <a:bodyPr/>
          <a:lstStyle/>
          <a:p>
            <a:pPr marL="0" indent="0" algn="l">
              <a:buNone/>
            </a:pPr>
            <a:r>
              <a:rPr lang="en-GB" b="1" i="0" dirty="0">
                <a:effectLst/>
                <a:latin typeface="-apple-system"/>
              </a:rPr>
              <a:t>Cons</a:t>
            </a:r>
          </a:p>
          <a:p>
            <a:pPr algn="l">
              <a:buFont typeface="Arial" panose="020B0604020202020204" pitchFamily="34" charset="0"/>
              <a:buChar char="•"/>
            </a:pPr>
            <a:r>
              <a:rPr lang="en-GB" b="0" i="0" dirty="0">
                <a:effectLst/>
                <a:latin typeface="-apple-system"/>
              </a:rPr>
              <a:t>Hard to choose how much of an adjustment to make</a:t>
            </a:r>
          </a:p>
          <a:p>
            <a:pPr algn="l">
              <a:buFont typeface="Arial" panose="020B0604020202020204" pitchFamily="34" charset="0"/>
              <a:buChar char="•"/>
            </a:pPr>
            <a:r>
              <a:rPr lang="en-GB" b="0" i="0" dirty="0">
                <a:effectLst/>
                <a:latin typeface="-apple-system"/>
              </a:rPr>
              <a:t>Can get stuck in minima</a:t>
            </a:r>
          </a:p>
          <a:p>
            <a:pPr algn="l">
              <a:buFont typeface="Arial" panose="020B0604020202020204" pitchFamily="34" charset="0"/>
              <a:buChar char="•"/>
            </a:pPr>
            <a:r>
              <a:rPr lang="en-GB" b="0" i="0" dirty="0">
                <a:effectLst/>
                <a:latin typeface="-apple-system"/>
              </a:rPr>
              <a:t>Struggles with objective function regions that are relatively flat</a:t>
            </a:r>
          </a:p>
          <a:p>
            <a:pPr algn="l">
              <a:buFont typeface="Arial" panose="020B0604020202020204" pitchFamily="34" charset="0"/>
              <a:buChar char="•"/>
            </a:pPr>
            <a:r>
              <a:rPr lang="en-GB" b="0" i="0" dirty="0">
                <a:effectLst/>
                <a:latin typeface="-apple-system"/>
              </a:rPr>
              <a:t>Requires that the objective function be (approximately) continuous</a:t>
            </a:r>
          </a:p>
          <a:p>
            <a:endParaRPr lang="en-US" dirty="0"/>
          </a:p>
        </p:txBody>
      </p:sp>
      <p:sp>
        <p:nvSpPr>
          <p:cNvPr id="2" name="Title 1">
            <a:extLst>
              <a:ext uri="{FF2B5EF4-FFF2-40B4-BE49-F238E27FC236}">
                <a16:creationId xmlns:a16="http://schemas.microsoft.com/office/drawing/2014/main" id="{D7944C67-5574-1551-AD53-20C7A5813629}"/>
              </a:ext>
            </a:extLst>
          </p:cNvPr>
          <p:cNvSpPr>
            <a:spLocks noGrp="1"/>
          </p:cNvSpPr>
          <p:nvPr>
            <p:ph type="title"/>
          </p:nvPr>
        </p:nvSpPr>
        <p:spPr/>
        <p:txBody>
          <a:bodyPr/>
          <a:lstStyle/>
          <a:p>
            <a:r>
              <a:rPr lang="en-GB" dirty="0"/>
              <a:t>Using locality</a:t>
            </a:r>
            <a:r>
              <a:rPr lang="zh-CN" altLang="en-US" dirty="0"/>
              <a:t> </a:t>
            </a:r>
            <a:r>
              <a:rPr lang="en-US" altLang="zh-CN" dirty="0"/>
              <a:t>-</a:t>
            </a:r>
            <a:r>
              <a:rPr lang="zh-CN" altLang="en-US" dirty="0"/>
              <a:t> </a:t>
            </a:r>
            <a:r>
              <a:rPr lang="en-GB" dirty="0"/>
              <a:t>Hill climbing</a:t>
            </a:r>
            <a:endParaRPr lang="en-US" dirty="0"/>
          </a:p>
        </p:txBody>
      </p:sp>
      <p:pic>
        <p:nvPicPr>
          <p:cNvPr id="6" name="Picture 5">
            <a:extLst>
              <a:ext uri="{FF2B5EF4-FFF2-40B4-BE49-F238E27FC236}">
                <a16:creationId xmlns:a16="http://schemas.microsoft.com/office/drawing/2014/main" id="{603D9513-BF19-3EC5-27D2-5F2CB785D3AD}"/>
              </a:ext>
            </a:extLst>
          </p:cNvPr>
          <p:cNvPicPr>
            <a:picLocks noChangeAspect="1"/>
          </p:cNvPicPr>
          <p:nvPr/>
        </p:nvPicPr>
        <p:blipFill>
          <a:blip r:embed="rId2"/>
          <a:stretch>
            <a:fillRect/>
          </a:stretch>
        </p:blipFill>
        <p:spPr>
          <a:xfrm>
            <a:off x="766011" y="3850436"/>
            <a:ext cx="4360336" cy="2797794"/>
          </a:xfrm>
          <a:prstGeom prst="rect">
            <a:avLst/>
          </a:prstGeom>
        </p:spPr>
      </p:pic>
    </p:spTree>
    <p:extLst>
      <p:ext uri="{BB962C8B-B14F-4D97-AF65-F5344CB8AC3E}">
        <p14:creationId xmlns:p14="http://schemas.microsoft.com/office/powerpoint/2010/main" val="88737575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8F851EA-A0F4-4A03-A1E9-96CEA946356B}"/>
              </a:ext>
            </a:extLst>
          </p:cNvPr>
          <p:cNvSpPr>
            <a:spLocks noGrp="1"/>
          </p:cNvSpPr>
          <p:nvPr>
            <p:ph type="title"/>
          </p:nvPr>
        </p:nvSpPr>
        <p:spPr/>
        <p:txBody>
          <a:bodyPr>
            <a:normAutofit/>
          </a:bodyPr>
          <a:lstStyle/>
          <a:p>
            <a:r>
              <a:rPr lang="en-GB" dirty="0">
                <a:latin typeface="-apple-system"/>
              </a:rPr>
              <a:t>Locality + Temperature: </a:t>
            </a:r>
            <a:r>
              <a:rPr lang="en-GB" b="1" i="0" dirty="0">
                <a:effectLst/>
                <a:latin typeface="-apple-system"/>
              </a:rPr>
              <a:t>Simulated annealing</a:t>
            </a:r>
            <a:endParaRPr lang="en-US" dirty="0"/>
          </a:p>
        </p:txBody>
      </p:sp>
      <p:sp>
        <p:nvSpPr>
          <p:cNvPr id="5" name="Content Placeholder 4">
            <a:extLst>
              <a:ext uri="{FF2B5EF4-FFF2-40B4-BE49-F238E27FC236}">
                <a16:creationId xmlns:a16="http://schemas.microsoft.com/office/drawing/2014/main" id="{CA135A78-4DB9-5335-4FE2-67C6ACB4A265}"/>
              </a:ext>
            </a:extLst>
          </p:cNvPr>
          <p:cNvSpPr>
            <a:spLocks noGrp="1"/>
          </p:cNvSpPr>
          <p:nvPr>
            <p:ph sz="quarter" idx="13"/>
          </p:nvPr>
        </p:nvSpPr>
        <p:spPr/>
        <p:txBody>
          <a:bodyPr/>
          <a:lstStyle/>
          <a:p>
            <a:pPr algn="l"/>
            <a:r>
              <a:rPr lang="en-GB" b="1" i="0" dirty="0">
                <a:effectLst/>
                <a:latin typeface="-apple-system"/>
              </a:rPr>
              <a:t>Simulated annealing</a:t>
            </a:r>
            <a:r>
              <a:rPr lang="en-GB" b="0" i="0" dirty="0">
                <a:effectLst/>
                <a:latin typeface="-apple-system"/>
              </a:rPr>
              <a:t> extends hill-climbing with the ability to sometimes randomly go uphill, instead of always going downhill. </a:t>
            </a:r>
          </a:p>
          <a:p>
            <a:pPr algn="l"/>
            <a:r>
              <a:rPr lang="en-GB" b="0" i="0" dirty="0">
                <a:effectLst/>
                <a:latin typeface="-apple-system"/>
              </a:rPr>
              <a:t>It uses a </a:t>
            </a:r>
            <a:r>
              <a:rPr lang="en-GB" b="1" i="0" dirty="0">
                <a:effectLst/>
                <a:latin typeface="-apple-system"/>
              </a:rPr>
              <a:t>temperature schedule</a:t>
            </a:r>
            <a:r>
              <a:rPr lang="en-GB" b="0" i="0" dirty="0">
                <a:effectLst/>
                <a:latin typeface="-apple-system"/>
              </a:rPr>
              <a:t> that allows more uphill steps at the start of the optimisation and fewer ones later in the process. This is used to overcome ridges and avoid getting stuck in local minima.</a:t>
            </a:r>
          </a:p>
          <a:p>
            <a:r>
              <a:rPr lang="en-US" altLang="zh-CN" b="0" i="0" dirty="0">
                <a:effectLst/>
                <a:latin typeface="-apple-system"/>
              </a:rPr>
              <a:t>It</a:t>
            </a:r>
            <a:r>
              <a:rPr lang="zh-CN" altLang="en-US" b="0" i="0" dirty="0">
                <a:effectLst/>
                <a:latin typeface="-apple-system"/>
              </a:rPr>
              <a:t> </a:t>
            </a:r>
            <a:r>
              <a:rPr lang="en-GB" b="0" i="0" dirty="0">
                <a:effectLst/>
                <a:latin typeface="-apple-system"/>
              </a:rPr>
              <a:t>allowing random "</a:t>
            </a:r>
            <a:r>
              <a:rPr lang="en-GB" b="1" i="0" dirty="0">
                <a:effectLst/>
                <a:latin typeface="-apple-system"/>
              </a:rPr>
              <a:t>bad jumps</a:t>
            </a:r>
            <a:r>
              <a:rPr lang="en-GB" b="0" i="0" dirty="0">
                <a:effectLst/>
                <a:latin typeface="-apple-system"/>
              </a:rPr>
              <a:t>" early in a </a:t>
            </a:r>
          </a:p>
          <a:p>
            <a:pPr marL="0" indent="0">
              <a:buNone/>
            </a:pPr>
            <a:r>
              <a:rPr lang="en-GB" b="0" i="0" dirty="0">
                <a:effectLst/>
                <a:latin typeface="-apple-system"/>
              </a:rPr>
              <a:t>process can help find a better overall </a:t>
            </a:r>
          </a:p>
          <a:p>
            <a:pPr marL="0" indent="0">
              <a:buNone/>
            </a:pPr>
            <a:r>
              <a:rPr lang="en-US" altLang="zh-CN" dirty="0">
                <a:latin typeface="-apple-system"/>
              </a:rPr>
              <a:t>c</a:t>
            </a:r>
            <a:r>
              <a:rPr lang="en-GB" b="0" i="0" dirty="0" err="1">
                <a:effectLst/>
                <a:latin typeface="-apple-system"/>
              </a:rPr>
              <a:t>onfiguration</a:t>
            </a:r>
            <a:r>
              <a:rPr lang="en-US" altLang="zh-CN" b="0" i="0" dirty="0">
                <a:effectLst/>
                <a:latin typeface="-apple-system"/>
              </a:rPr>
              <a:t>.</a:t>
            </a:r>
            <a:br>
              <a:rPr lang="en-GB" dirty="0"/>
            </a:br>
            <a:endParaRPr lang="en-US" dirty="0"/>
          </a:p>
        </p:txBody>
      </p:sp>
      <p:pic>
        <p:nvPicPr>
          <p:cNvPr id="16388" name="Picture 4">
            <a:extLst>
              <a:ext uri="{FF2B5EF4-FFF2-40B4-BE49-F238E27FC236}">
                <a16:creationId xmlns:a16="http://schemas.microsoft.com/office/drawing/2014/main" id="{EB7B8462-83E4-3815-9E67-73C2BABDC45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885160" y="3429000"/>
            <a:ext cx="5513901" cy="2756951"/>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EFFD0BDC-46CD-DC9A-0B17-A9D068A6DC9B}"/>
              </a:ext>
            </a:extLst>
          </p:cNvPr>
          <p:cNvSpPr txBox="1"/>
          <p:nvPr/>
        </p:nvSpPr>
        <p:spPr>
          <a:xfrm>
            <a:off x="5087639" y="6334780"/>
            <a:ext cx="7033316" cy="523220"/>
          </a:xfrm>
          <a:prstGeom prst="rect">
            <a:avLst/>
          </a:prstGeom>
          <a:noFill/>
        </p:spPr>
        <p:txBody>
          <a:bodyPr wrap="square">
            <a:spAutoFit/>
          </a:bodyPr>
          <a:lstStyle/>
          <a:p>
            <a:pPr algn="l"/>
            <a:r>
              <a:rPr lang="en-GB" sz="1400" b="0" i="1" dirty="0">
                <a:effectLst/>
                <a:latin typeface="-apple-system"/>
              </a:rPr>
              <a:t>Image: hill climbing would get stuck in the local minimum at the left. Simulated annealing would sometimes accept "bad" local changes to ride over hills and get to a better minimum.</a:t>
            </a:r>
            <a:endParaRPr lang="en-US" sz="1400" dirty="0"/>
          </a:p>
        </p:txBody>
      </p:sp>
    </p:spTree>
    <p:extLst>
      <p:ext uri="{BB962C8B-B14F-4D97-AF65-F5344CB8AC3E}">
        <p14:creationId xmlns:p14="http://schemas.microsoft.com/office/powerpoint/2010/main" val="96134848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63DA55-0BE9-D160-5009-795CA03F4AAB}"/>
              </a:ext>
            </a:extLst>
          </p:cNvPr>
          <p:cNvSpPr>
            <a:spLocks noGrp="1"/>
          </p:cNvSpPr>
          <p:nvPr>
            <p:ph type="title"/>
          </p:nvPr>
        </p:nvSpPr>
        <p:spPr/>
        <p:txBody>
          <a:bodyPr>
            <a:normAutofit/>
          </a:bodyPr>
          <a:lstStyle/>
          <a:p>
            <a:r>
              <a:rPr lang="en-GB" dirty="0">
                <a:latin typeface="-apple-system"/>
              </a:rPr>
              <a:t>Locality + Temperature: Simulated annealing</a:t>
            </a:r>
            <a:endParaRPr lang="en-US" dirty="0"/>
          </a:p>
        </p:txBody>
      </p:sp>
      <p:sp>
        <p:nvSpPr>
          <p:cNvPr id="3" name="Content Placeholder 2">
            <a:extLst>
              <a:ext uri="{FF2B5EF4-FFF2-40B4-BE49-F238E27FC236}">
                <a16:creationId xmlns:a16="http://schemas.microsoft.com/office/drawing/2014/main" id="{3191D4F3-1C08-118B-46B2-FDA7C8409143}"/>
              </a:ext>
            </a:extLst>
          </p:cNvPr>
          <p:cNvSpPr>
            <a:spLocks noGrp="1"/>
          </p:cNvSpPr>
          <p:nvPr>
            <p:ph sz="quarter" idx="13"/>
          </p:nvPr>
        </p:nvSpPr>
        <p:spPr>
          <a:xfrm>
            <a:off x="285749" y="1627188"/>
            <a:ext cx="11474450" cy="4606925"/>
          </a:xfrm>
        </p:spPr>
        <p:txBody>
          <a:bodyPr/>
          <a:lstStyle/>
          <a:p>
            <a:r>
              <a:rPr lang="en-US" dirty="0"/>
              <a:t>The "temperature schedule" comes from the idea of annealing metals. </a:t>
            </a:r>
          </a:p>
          <a:p>
            <a:r>
              <a:rPr lang="en-US" dirty="0"/>
              <a:t>Molten metals have molecules bouncing around all over the place. As they </a:t>
            </a:r>
            <a:r>
              <a:rPr lang="en-US" b="1" dirty="0"/>
              <a:t>cool</a:t>
            </a:r>
            <a:r>
              <a:rPr lang="en-US" dirty="0"/>
              <a:t>, the random bouncing gets </a:t>
            </a:r>
            <a:r>
              <a:rPr lang="en-US" b="1" dirty="0"/>
              <a:t>smaller</a:t>
            </a:r>
            <a:r>
              <a:rPr lang="en-US" dirty="0"/>
              <a:t> and </a:t>
            </a:r>
            <a:r>
              <a:rPr lang="en-US" b="1" dirty="0"/>
              <a:t>smaller</a:t>
            </a:r>
            <a:r>
              <a:rPr lang="en-US" dirty="0"/>
              <a:t> as the molecules lock together into a tight lattice. Fast cooling results in less well structured metals than slow cooling.</a:t>
            </a:r>
          </a:p>
        </p:txBody>
      </p:sp>
      <p:pic>
        <p:nvPicPr>
          <p:cNvPr id="17440" name="Picture 32">
            <a:extLst>
              <a:ext uri="{FF2B5EF4-FFF2-40B4-BE49-F238E27FC236}">
                <a16:creationId xmlns:a16="http://schemas.microsoft.com/office/drawing/2014/main" id="{8E2AD59E-7225-C3E7-D0D4-D57E66A6A7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49236" y="3429000"/>
            <a:ext cx="6350000" cy="2044700"/>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4B024648-D589-57F4-81B1-51E76D993A22}"/>
              </a:ext>
            </a:extLst>
          </p:cNvPr>
          <p:cNvSpPr txBox="1"/>
          <p:nvPr/>
        </p:nvSpPr>
        <p:spPr>
          <a:xfrm>
            <a:off x="787851" y="5635054"/>
            <a:ext cx="9872769" cy="923330"/>
          </a:xfrm>
          <a:prstGeom prst="rect">
            <a:avLst/>
          </a:prstGeom>
          <a:noFill/>
        </p:spPr>
        <p:txBody>
          <a:bodyPr wrap="square">
            <a:spAutoFit/>
          </a:bodyPr>
          <a:lstStyle/>
          <a:p>
            <a:r>
              <a:rPr lang="en-US" dirty="0"/>
              <a:t>Simulated annealing searching for a </a:t>
            </a:r>
            <a:r>
              <a:rPr lang="en-US" b="1" dirty="0"/>
              <a:t>maximum</a:t>
            </a:r>
            <a:r>
              <a:rPr lang="en-US" dirty="0"/>
              <a:t>. The objective here is to get to the highest point. In this example, it is </a:t>
            </a:r>
            <a:r>
              <a:rPr lang="en-US" b="1" dirty="0"/>
              <a:t>not enough </a:t>
            </a:r>
            <a:r>
              <a:rPr lang="en-US" dirty="0"/>
              <a:t>to use a simple hill climb algorithm, as there are </a:t>
            </a:r>
            <a:r>
              <a:rPr lang="en-US" b="1" dirty="0"/>
              <a:t>many local maxima</a:t>
            </a:r>
            <a:r>
              <a:rPr lang="en-US" dirty="0"/>
              <a:t>. By cooling the temperature slowly the global maximum is found.</a:t>
            </a:r>
          </a:p>
        </p:txBody>
      </p:sp>
    </p:spTree>
    <p:extLst>
      <p:ext uri="{BB962C8B-B14F-4D97-AF65-F5344CB8AC3E}">
        <p14:creationId xmlns:p14="http://schemas.microsoft.com/office/powerpoint/2010/main" val="155397558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C6E9C-69FD-5BD6-931E-1C44888AB739}"/>
              </a:ext>
            </a:extLst>
          </p:cNvPr>
          <p:cNvSpPr>
            <a:spLocks noGrp="1"/>
          </p:cNvSpPr>
          <p:nvPr>
            <p:ph type="title"/>
          </p:nvPr>
        </p:nvSpPr>
        <p:spPr/>
        <p:txBody>
          <a:bodyPr>
            <a:normAutofit/>
          </a:bodyPr>
          <a:lstStyle/>
          <a:p>
            <a:r>
              <a:rPr lang="en-GB" b="1" i="0" dirty="0">
                <a:effectLst/>
                <a:latin typeface="-apple-system"/>
              </a:rPr>
              <a:t>Population</a:t>
            </a:r>
            <a:r>
              <a:rPr lang="zh-CN" altLang="en-US" b="1" i="0" dirty="0">
                <a:effectLst/>
                <a:latin typeface="-apple-system"/>
              </a:rPr>
              <a:t> </a:t>
            </a:r>
            <a:r>
              <a:rPr lang="en-US" altLang="zh-CN" b="1" i="0" dirty="0">
                <a:effectLst/>
                <a:latin typeface="-apple-system"/>
              </a:rPr>
              <a:t>-</a:t>
            </a:r>
            <a:r>
              <a:rPr lang="zh-CN" altLang="en-US" b="1" i="0" dirty="0">
                <a:effectLst/>
                <a:latin typeface="-apple-system"/>
              </a:rPr>
              <a:t> </a:t>
            </a:r>
            <a:r>
              <a:rPr lang="en-GB" altLang="zh-CN" dirty="0">
                <a:latin typeface="-apple-system"/>
              </a:rPr>
              <a:t>G</a:t>
            </a:r>
            <a:r>
              <a:rPr lang="en-GB" b="1" i="0" dirty="0">
                <a:effectLst/>
                <a:latin typeface="-apple-system"/>
              </a:rPr>
              <a:t>enetic </a:t>
            </a:r>
            <a:r>
              <a:rPr lang="en-GB" dirty="0">
                <a:latin typeface="-apple-system"/>
              </a:rPr>
              <a:t>A</a:t>
            </a:r>
            <a:r>
              <a:rPr lang="en-GB" b="1" i="0" dirty="0">
                <a:effectLst/>
                <a:latin typeface="-apple-system"/>
              </a:rPr>
              <a:t>lgorithms</a:t>
            </a:r>
            <a:br>
              <a:rPr lang="en-GB" dirty="0"/>
            </a:br>
            <a:endParaRPr lang="en-US" dirty="0"/>
          </a:p>
        </p:txBody>
      </p:sp>
      <p:sp>
        <p:nvSpPr>
          <p:cNvPr id="3" name="Content Placeholder 2">
            <a:extLst>
              <a:ext uri="{FF2B5EF4-FFF2-40B4-BE49-F238E27FC236}">
                <a16:creationId xmlns:a16="http://schemas.microsoft.com/office/drawing/2014/main" id="{AFE7F0E0-196C-9A86-AA59-A6152283F414}"/>
              </a:ext>
            </a:extLst>
          </p:cNvPr>
          <p:cNvSpPr>
            <a:spLocks noGrp="1"/>
          </p:cNvSpPr>
          <p:nvPr>
            <p:ph sz="quarter" idx="13"/>
          </p:nvPr>
        </p:nvSpPr>
        <p:spPr/>
        <p:txBody>
          <a:bodyPr/>
          <a:lstStyle/>
          <a:p>
            <a:pPr algn="l"/>
            <a:r>
              <a:rPr lang="en-GB" b="0" i="0" dirty="0">
                <a:effectLst/>
                <a:latin typeface="-apple-system"/>
              </a:rPr>
              <a:t>Another nature-inspired variant of random search is to use a </a:t>
            </a:r>
            <a:r>
              <a:rPr lang="en-GB" b="1" i="0" dirty="0">
                <a:effectLst/>
                <a:latin typeface="-apple-system"/>
              </a:rPr>
              <a:t>population</a:t>
            </a:r>
            <a:r>
              <a:rPr lang="en-GB" b="0" i="0" dirty="0">
                <a:effectLst/>
                <a:latin typeface="-apple-system"/>
              </a:rPr>
              <a:t> of multiple competing potential solutions, and to apply some analogue of </a:t>
            </a:r>
            <a:r>
              <a:rPr lang="en-GB" b="1" i="0" dirty="0">
                <a:effectLst/>
                <a:latin typeface="-apple-system"/>
              </a:rPr>
              <a:t>evolution</a:t>
            </a:r>
            <a:r>
              <a:rPr lang="en-GB" b="0" i="0" dirty="0">
                <a:effectLst/>
                <a:latin typeface="-apple-system"/>
              </a:rPr>
              <a:t> to solving optimisation. This involves some of:</a:t>
            </a:r>
          </a:p>
          <a:p>
            <a:pPr lvl="1"/>
            <a:r>
              <a:rPr lang="en-GB" b="1" i="0" dirty="0">
                <a:effectLst/>
                <a:latin typeface="-apple-system"/>
              </a:rPr>
              <a:t>mutation</a:t>
            </a:r>
            <a:r>
              <a:rPr lang="en-GB" b="0" i="0" dirty="0">
                <a:effectLst/>
                <a:latin typeface="-apple-system"/>
              </a:rPr>
              <a:t> (introducing random variation)</a:t>
            </a:r>
          </a:p>
          <a:p>
            <a:pPr lvl="1"/>
            <a:r>
              <a:rPr lang="en-GB" b="1" i="0" dirty="0">
                <a:effectLst/>
                <a:latin typeface="-apple-system"/>
              </a:rPr>
              <a:t>natural selection</a:t>
            </a:r>
            <a:r>
              <a:rPr lang="en-GB" b="0" i="0" dirty="0">
                <a:effectLst/>
                <a:latin typeface="-apple-system"/>
              </a:rPr>
              <a:t> (solution selection)</a:t>
            </a:r>
          </a:p>
          <a:p>
            <a:pPr lvl="1"/>
            <a:r>
              <a:rPr lang="en-GB" b="1" i="0" dirty="0">
                <a:effectLst/>
                <a:latin typeface="-apple-system"/>
              </a:rPr>
              <a:t>breeding</a:t>
            </a:r>
            <a:r>
              <a:rPr lang="en-GB" b="0" i="0" dirty="0">
                <a:effectLst/>
                <a:latin typeface="-apple-system"/>
              </a:rPr>
              <a:t> (interchange between solutions)</a:t>
            </a:r>
          </a:p>
          <a:p>
            <a:r>
              <a:rPr lang="en-GB" b="0" i="0" dirty="0">
                <a:effectLst/>
                <a:latin typeface="-apple-system"/>
              </a:rPr>
              <a:t>This class of algorithms are often called </a:t>
            </a:r>
            <a:r>
              <a:rPr lang="en-GB" b="1" i="0" dirty="0">
                <a:effectLst/>
                <a:latin typeface="-apple-system"/>
              </a:rPr>
              <a:t>genetic algorithms</a:t>
            </a:r>
            <a:r>
              <a:rPr lang="en-GB" b="0" i="0" dirty="0">
                <a:effectLst/>
                <a:latin typeface="-apple-system"/>
              </a:rPr>
              <a:t> for obvious reasons.</a:t>
            </a:r>
            <a:endParaRPr lang="en-US" dirty="0"/>
          </a:p>
        </p:txBody>
      </p:sp>
    </p:spTree>
    <p:extLst>
      <p:ext uri="{BB962C8B-B14F-4D97-AF65-F5344CB8AC3E}">
        <p14:creationId xmlns:p14="http://schemas.microsoft.com/office/powerpoint/2010/main" val="22506270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C6E9C-69FD-5BD6-931E-1C44888AB739}"/>
              </a:ext>
            </a:extLst>
          </p:cNvPr>
          <p:cNvSpPr>
            <a:spLocks noGrp="1"/>
          </p:cNvSpPr>
          <p:nvPr>
            <p:ph type="title"/>
          </p:nvPr>
        </p:nvSpPr>
        <p:spPr/>
        <p:txBody>
          <a:bodyPr>
            <a:normAutofit/>
          </a:bodyPr>
          <a:lstStyle/>
          <a:p>
            <a:r>
              <a:rPr lang="en-GB" b="1" i="0" dirty="0">
                <a:effectLst/>
                <a:latin typeface="-apple-system"/>
              </a:rPr>
              <a:t>Genetic </a:t>
            </a:r>
            <a:r>
              <a:rPr lang="en-GB" dirty="0">
                <a:latin typeface="-apple-system"/>
              </a:rPr>
              <a:t>A</a:t>
            </a:r>
            <a:r>
              <a:rPr lang="en-GB" b="1" i="0" dirty="0">
                <a:effectLst/>
                <a:latin typeface="-apple-system"/>
              </a:rPr>
              <a:t>lgorithms</a:t>
            </a:r>
            <a:br>
              <a:rPr lang="en-GB" dirty="0"/>
            </a:br>
            <a:endParaRPr lang="en-US" dirty="0"/>
          </a:p>
        </p:txBody>
      </p:sp>
      <p:sp>
        <p:nvSpPr>
          <p:cNvPr id="3" name="Content Placeholder 2">
            <a:extLst>
              <a:ext uri="{FF2B5EF4-FFF2-40B4-BE49-F238E27FC236}">
                <a16:creationId xmlns:a16="http://schemas.microsoft.com/office/drawing/2014/main" id="{AFE7F0E0-196C-9A86-AA59-A6152283F414}"/>
              </a:ext>
            </a:extLst>
          </p:cNvPr>
          <p:cNvSpPr>
            <a:spLocks noGrp="1"/>
          </p:cNvSpPr>
          <p:nvPr>
            <p:ph sz="quarter" idx="13"/>
          </p:nvPr>
        </p:nvSpPr>
        <p:spPr/>
        <p:txBody>
          <a:bodyPr/>
          <a:lstStyle/>
          <a:p>
            <a:pPr algn="l"/>
            <a:r>
              <a:rPr lang="en-GB" b="0" i="0" dirty="0">
                <a:effectLst/>
                <a:latin typeface="-apple-system"/>
              </a:rPr>
              <a:t>All genetic algorithms maintain some population of potential solutions (a set of vectors </a:t>
            </a:r>
            <a:r>
              <a:rPr lang="el-GR" b="0" i="0" dirty="0">
                <a:effectLst/>
                <a:latin typeface="MJXc-TeX-math-I"/>
              </a:rPr>
              <a:t>θ</a:t>
            </a:r>
            <a:r>
              <a:rPr lang="el-GR" b="0" i="0" dirty="0">
                <a:effectLst/>
                <a:latin typeface="MJXc-TeX-main-B"/>
              </a:rPr>
              <a:t>1</a:t>
            </a:r>
            <a:r>
              <a:rPr lang="el-GR" b="0" i="0" dirty="0">
                <a:effectLst/>
                <a:latin typeface="MJXc-TeX-main-R"/>
              </a:rPr>
              <a:t>,</a:t>
            </a:r>
            <a:r>
              <a:rPr lang="el-GR" b="0" i="0" dirty="0">
                <a:effectLst/>
                <a:latin typeface="MJXc-TeX-math-I"/>
              </a:rPr>
              <a:t>θ</a:t>
            </a:r>
            <a:r>
              <a:rPr lang="el-GR" b="0" i="0" dirty="0">
                <a:effectLst/>
                <a:latin typeface="MJXc-TeX-main-B"/>
              </a:rPr>
              <a:t>2</a:t>
            </a:r>
            <a:r>
              <a:rPr lang="el-GR" b="0" i="0" dirty="0">
                <a:effectLst/>
                <a:latin typeface="MJXc-TeX-main-R"/>
              </a:rPr>
              <a:t>,</a:t>
            </a:r>
            <a:r>
              <a:rPr lang="el-GR" b="0" i="0" dirty="0">
                <a:effectLst/>
                <a:latin typeface="MJXc-TeX-math-I"/>
              </a:rPr>
              <a:t>θ</a:t>
            </a:r>
            <a:r>
              <a:rPr lang="el-GR" b="0" i="0" dirty="0">
                <a:effectLst/>
                <a:latin typeface="MJXc-TeX-main-B"/>
              </a:rPr>
              <a:t>3</a:t>
            </a:r>
            <a:r>
              <a:rPr lang="el-GR" b="0" i="0" dirty="0">
                <a:effectLst/>
                <a:latin typeface="MJXc-TeX-main-R"/>
              </a:rPr>
              <a:t>,…</a:t>
            </a:r>
            <a:r>
              <a:rPr lang="el-GR" b="0" i="0" dirty="0">
                <a:effectLst/>
                <a:latin typeface="-apple-system"/>
              </a:rPr>
              <a:t>), </a:t>
            </a:r>
            <a:r>
              <a:rPr lang="en-GB" b="0" i="0" dirty="0">
                <a:effectLst/>
                <a:latin typeface="-apple-system"/>
              </a:rPr>
              <a:t>and some rule which is used to preserve some members of the population and cull others. </a:t>
            </a:r>
          </a:p>
          <a:p>
            <a:pPr algn="l"/>
            <a:r>
              <a:rPr lang="en-GB" b="0" i="0" dirty="0">
                <a:effectLst/>
                <a:latin typeface="-apple-system"/>
              </a:rPr>
              <a:t>The parameter set is referred to as the </a:t>
            </a:r>
            <a:r>
              <a:rPr lang="en-GB" b="1" i="0" dirty="0">
                <a:effectLst/>
                <a:latin typeface="-apple-system"/>
              </a:rPr>
              <a:t>genotype</a:t>
            </a:r>
            <a:r>
              <a:rPr lang="en-GB" b="0" i="0" dirty="0">
                <a:effectLst/>
                <a:latin typeface="-apple-system"/>
              </a:rPr>
              <a:t> of a solution.</a:t>
            </a:r>
          </a:p>
          <a:p>
            <a:pPr algn="l"/>
            <a:r>
              <a:rPr lang="en-GB" b="0" i="0" dirty="0">
                <a:effectLst/>
                <a:latin typeface="-apple-system"/>
              </a:rPr>
              <a:t>Simple population approaches </a:t>
            </a:r>
            <a:endParaRPr lang="en-GB" dirty="0">
              <a:latin typeface="-apple-system"/>
            </a:endParaRPr>
          </a:p>
          <a:p>
            <a:pPr lvl="1"/>
            <a:r>
              <a:rPr lang="en-GB" b="0" i="0" dirty="0">
                <a:effectLst/>
                <a:latin typeface="-apple-system"/>
              </a:rPr>
              <a:t>small random perturbations and a simple selection rule like "keep the top 25% of solutions, ordered by loss".</a:t>
            </a:r>
          </a:p>
          <a:p>
            <a:r>
              <a:rPr lang="en-GB" b="0" i="0" dirty="0">
                <a:effectLst/>
                <a:latin typeface="-apple-system"/>
              </a:rPr>
              <a:t>Each iteration will perturb the solutions slightly by random mutation, cull the weakest solutions, then copy the remaining "fittest" solutions a number of times to produce the offspring for the next step. </a:t>
            </a:r>
            <a:r>
              <a:rPr lang="en-US" altLang="zh-CN" b="0" i="0" dirty="0">
                <a:effectLst/>
                <a:latin typeface="-apple-system"/>
              </a:rPr>
              <a:t>(</a:t>
            </a:r>
            <a:r>
              <a:rPr lang="en-GB" b="0" i="0" dirty="0">
                <a:effectLst/>
                <a:latin typeface="-apple-system"/>
              </a:rPr>
              <a:t>random local search with population</a:t>
            </a:r>
            <a:r>
              <a:rPr lang="en-US" altLang="zh-CN" b="0" i="0" dirty="0">
                <a:effectLst/>
                <a:latin typeface="-apple-system"/>
              </a:rPr>
              <a:t>)</a:t>
            </a:r>
            <a:endParaRPr lang="en-GB" b="0" i="0" dirty="0">
              <a:effectLst/>
              <a:latin typeface="-apple-system"/>
            </a:endParaRPr>
          </a:p>
          <a:p>
            <a:pPr marL="0" indent="0">
              <a:buNone/>
            </a:pPr>
            <a:endParaRPr lang="en-US" dirty="0"/>
          </a:p>
        </p:txBody>
      </p:sp>
    </p:spTree>
    <p:extLst>
      <p:ext uri="{BB962C8B-B14F-4D97-AF65-F5344CB8AC3E}">
        <p14:creationId xmlns:p14="http://schemas.microsoft.com/office/powerpoint/2010/main" val="165679801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C6E9C-69FD-5BD6-931E-1C44888AB739}"/>
              </a:ext>
            </a:extLst>
          </p:cNvPr>
          <p:cNvSpPr>
            <a:spLocks noGrp="1"/>
          </p:cNvSpPr>
          <p:nvPr>
            <p:ph type="title"/>
          </p:nvPr>
        </p:nvSpPr>
        <p:spPr/>
        <p:txBody>
          <a:bodyPr>
            <a:normAutofit/>
          </a:bodyPr>
          <a:lstStyle/>
          <a:p>
            <a:r>
              <a:rPr lang="en-GB" altLang="zh-CN" dirty="0">
                <a:latin typeface="-apple-system"/>
              </a:rPr>
              <a:t>G</a:t>
            </a:r>
            <a:r>
              <a:rPr lang="en-GB" b="1" i="0" dirty="0">
                <a:effectLst/>
                <a:latin typeface="-apple-system"/>
              </a:rPr>
              <a:t>enetic </a:t>
            </a:r>
            <a:r>
              <a:rPr lang="en-GB" dirty="0">
                <a:latin typeface="-apple-system"/>
              </a:rPr>
              <a:t>A</a:t>
            </a:r>
            <a:r>
              <a:rPr lang="en-GB" b="1" i="0" dirty="0">
                <a:effectLst/>
                <a:latin typeface="-apple-system"/>
              </a:rPr>
              <a:t>lgorithms - crossover</a:t>
            </a:r>
            <a:br>
              <a:rPr lang="en-GB" dirty="0"/>
            </a:br>
            <a:endParaRPr lang="en-US" dirty="0"/>
          </a:p>
        </p:txBody>
      </p:sp>
      <p:sp>
        <p:nvSpPr>
          <p:cNvPr id="3" name="Content Placeholder 2">
            <a:extLst>
              <a:ext uri="{FF2B5EF4-FFF2-40B4-BE49-F238E27FC236}">
                <a16:creationId xmlns:a16="http://schemas.microsoft.com/office/drawing/2014/main" id="{AFE7F0E0-196C-9A86-AA59-A6152283F414}"/>
              </a:ext>
            </a:extLst>
          </p:cNvPr>
          <p:cNvSpPr>
            <a:spLocks noGrp="1"/>
          </p:cNvSpPr>
          <p:nvPr>
            <p:ph sz="quarter" idx="13"/>
          </p:nvPr>
        </p:nvSpPr>
        <p:spPr>
          <a:xfrm>
            <a:off x="285750" y="1627188"/>
            <a:ext cx="7675718" cy="4606925"/>
          </a:xfrm>
        </p:spPr>
        <p:txBody>
          <a:bodyPr/>
          <a:lstStyle/>
          <a:p>
            <a:pPr algn="l"/>
            <a:r>
              <a:rPr lang="en-GB" b="1" i="0" dirty="0">
                <a:effectLst/>
                <a:latin typeface="-apple-system"/>
              </a:rPr>
              <a:t>Crossover rules</a:t>
            </a:r>
          </a:p>
          <a:p>
            <a:pPr lvl="1"/>
            <a:r>
              <a:rPr lang="en-GB" b="0" i="0" dirty="0">
                <a:effectLst/>
                <a:latin typeface="-apple-system"/>
              </a:rPr>
              <a:t>crossover "merges" two possible parameter vectors </a:t>
            </a:r>
            <a:r>
              <a:rPr lang="el-GR" b="0" i="0" dirty="0">
                <a:effectLst/>
                <a:latin typeface="MJXc-TeX-math-I"/>
              </a:rPr>
              <a:t>θ</a:t>
            </a:r>
            <a:r>
              <a:rPr lang="en-GB" b="0" i="0" dirty="0">
                <a:effectLst/>
                <a:latin typeface="MJXc-TeX-math-I"/>
              </a:rPr>
              <a:t>mum</a:t>
            </a:r>
            <a:r>
              <a:rPr lang="en-GB" b="0" i="0" dirty="0">
                <a:effectLst/>
                <a:latin typeface="-apple-system"/>
              </a:rPr>
              <a:t> and </a:t>
            </a:r>
            <a:r>
              <a:rPr lang="el-GR" b="0" i="0" dirty="0">
                <a:effectLst/>
                <a:latin typeface="MJXc-TeX-math-I"/>
              </a:rPr>
              <a:t>θ</a:t>
            </a:r>
            <a:r>
              <a:rPr lang="en-GB" b="0" i="0" dirty="0">
                <a:effectLst/>
                <a:latin typeface="MJXc-TeX-math-I"/>
              </a:rPr>
              <a:t>dad</a:t>
            </a:r>
            <a:r>
              <a:rPr lang="en-GB" b="0" i="0" dirty="0">
                <a:effectLst/>
                <a:latin typeface="-apple-system"/>
              </a:rPr>
              <a:t> to form a new child parameter </a:t>
            </a:r>
            <a:r>
              <a:rPr lang="el-GR" b="0" i="0" dirty="0">
                <a:effectLst/>
                <a:latin typeface="MJXc-TeX-math-I"/>
              </a:rPr>
              <a:t>θ</a:t>
            </a:r>
            <a:r>
              <a:rPr lang="en-GB" b="0" i="0" dirty="0">
                <a:effectLst/>
                <a:latin typeface="MJXc-TeX-math-I"/>
              </a:rPr>
              <a:t>baby</a:t>
            </a:r>
          </a:p>
          <a:p>
            <a:pPr lvl="1"/>
            <a:r>
              <a:rPr lang="en-GB" b="0" i="0" dirty="0">
                <a:effectLst/>
                <a:latin typeface="-apple-system"/>
              </a:rPr>
              <a:t>Crossover works well when the parameter vector can be partitioned into distinct components, where offspring can plausibly inherit good qualities from both parents. </a:t>
            </a:r>
          </a:p>
          <a:p>
            <a:pPr lvl="1"/>
            <a:r>
              <a:rPr lang="en-GB" b="0" i="0" dirty="0">
                <a:effectLst/>
                <a:latin typeface="-apple-system"/>
              </a:rPr>
              <a:t>It works less well when the crossover simply becomes a mishmash of parent qualities which average out.</a:t>
            </a:r>
            <a:br>
              <a:rPr lang="en-GB" dirty="0"/>
            </a:br>
            <a:endParaRPr lang="en-US" dirty="0"/>
          </a:p>
        </p:txBody>
      </p:sp>
      <p:pic>
        <p:nvPicPr>
          <p:cNvPr id="1026" name="Picture 2">
            <a:extLst>
              <a:ext uri="{FF2B5EF4-FFF2-40B4-BE49-F238E27FC236}">
                <a16:creationId xmlns:a16="http://schemas.microsoft.com/office/drawing/2014/main" id="{00D2EC71-879F-7E2A-27B5-50440F9586C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61468" y="823450"/>
            <a:ext cx="3686294" cy="472826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D44BA788-F1E2-4CD9-9621-DBC9FF34769C}"/>
              </a:ext>
            </a:extLst>
          </p:cNvPr>
          <p:cNvSpPr txBox="1"/>
          <p:nvPr/>
        </p:nvSpPr>
        <p:spPr>
          <a:xfrm>
            <a:off x="6596743" y="5633948"/>
            <a:ext cx="6098290" cy="1200329"/>
          </a:xfrm>
          <a:prstGeom prst="rect">
            <a:avLst/>
          </a:prstGeom>
          <a:noFill/>
        </p:spPr>
        <p:txBody>
          <a:bodyPr wrap="square">
            <a:spAutoFit/>
          </a:bodyPr>
          <a:lstStyle/>
          <a:p>
            <a:pPr algn="l"/>
            <a:r>
              <a:rPr lang="en-GB" b="0" i="1" dirty="0">
                <a:effectLst/>
                <a:latin typeface="-apple-system"/>
              </a:rPr>
              <a:t>Image: The 2006 NASA ST5 spacecraft antenna. This complicated shape was found by an evolutionary computer design program to create the best radiation pattern. Source: </a:t>
            </a:r>
            <a:r>
              <a:rPr lang="en-GB" b="0" i="1" u="none" strike="noStrike" dirty="0">
                <a:effectLst/>
                <a:latin typeface="Lato" panose="020F0502020204030203" pitchFamily="34" charset="0"/>
                <a:hlinkClick r:id="rId3"/>
              </a:rPr>
              <a:t>Wikipedia</a:t>
            </a:r>
            <a:r>
              <a:rPr lang="en-GB" b="0" i="1" dirty="0">
                <a:effectLst/>
                <a:latin typeface="-apple-system"/>
              </a:rPr>
              <a:t>, public domain</a:t>
            </a:r>
            <a:endParaRPr lang="en-GB" b="0" i="0" dirty="0">
              <a:effectLst/>
              <a:latin typeface="-apple-system"/>
            </a:endParaRPr>
          </a:p>
        </p:txBody>
      </p:sp>
    </p:spTree>
    <p:extLst>
      <p:ext uri="{BB962C8B-B14F-4D97-AF65-F5344CB8AC3E}">
        <p14:creationId xmlns:p14="http://schemas.microsoft.com/office/powerpoint/2010/main" val="205742057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7FA885-5B68-63D2-063E-696BE962475D}"/>
              </a:ext>
            </a:extLst>
          </p:cNvPr>
          <p:cNvSpPr>
            <a:spLocks noGrp="1"/>
          </p:cNvSpPr>
          <p:nvPr>
            <p:ph type="title"/>
          </p:nvPr>
        </p:nvSpPr>
        <p:spPr/>
        <p:txBody>
          <a:bodyPr/>
          <a:lstStyle/>
          <a:p>
            <a:r>
              <a:rPr lang="en-US" altLang="zh-CN" dirty="0"/>
              <a:t>G</a:t>
            </a:r>
            <a:r>
              <a:rPr lang="en-US" dirty="0"/>
              <a:t>enetic algorithm</a:t>
            </a:r>
          </a:p>
        </p:txBody>
      </p:sp>
      <p:sp>
        <p:nvSpPr>
          <p:cNvPr id="3" name="Content Placeholder 2">
            <a:extLst>
              <a:ext uri="{FF2B5EF4-FFF2-40B4-BE49-F238E27FC236}">
                <a16:creationId xmlns:a16="http://schemas.microsoft.com/office/drawing/2014/main" id="{EBF4C6F5-13E6-C28B-C529-816DE8B8651F}"/>
              </a:ext>
            </a:extLst>
          </p:cNvPr>
          <p:cNvSpPr>
            <a:spLocks noGrp="1"/>
          </p:cNvSpPr>
          <p:nvPr>
            <p:ph sz="quarter" idx="13"/>
          </p:nvPr>
        </p:nvSpPr>
        <p:spPr/>
        <p:txBody>
          <a:bodyPr/>
          <a:lstStyle/>
          <a:p>
            <a:endParaRPr lang="en-US" dirty="0"/>
          </a:p>
        </p:txBody>
      </p:sp>
      <p:pic>
        <p:nvPicPr>
          <p:cNvPr id="1026" name="Picture 2">
            <a:extLst>
              <a:ext uri="{FF2B5EF4-FFF2-40B4-BE49-F238E27FC236}">
                <a16:creationId xmlns:a16="http://schemas.microsoft.com/office/drawing/2014/main" id="{B6CF171A-AEC9-D098-4CF0-440D31E4A3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1436" y="2802058"/>
            <a:ext cx="5715382" cy="321866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0E6ED2F7-18AB-4AA2-4FAA-11A2F5AEC383}"/>
              </a:ext>
            </a:extLst>
          </p:cNvPr>
          <p:cNvSpPr txBox="1"/>
          <p:nvPr/>
        </p:nvSpPr>
        <p:spPr>
          <a:xfrm>
            <a:off x="2853110" y="2121415"/>
            <a:ext cx="6098290" cy="1477328"/>
          </a:xfrm>
          <a:prstGeom prst="rect">
            <a:avLst/>
          </a:prstGeom>
          <a:noFill/>
        </p:spPr>
        <p:txBody>
          <a:bodyPr wrap="square">
            <a:spAutoFit/>
          </a:bodyPr>
          <a:lstStyle/>
          <a:p>
            <a:pPr algn="l"/>
            <a:r>
              <a:rPr lang="en-GB" b="0" i="1" dirty="0">
                <a:effectLst/>
                <a:latin typeface="-apple-system"/>
              </a:rPr>
              <a:t>Animation from </a:t>
            </a:r>
            <a:r>
              <a:rPr lang="en-GB" b="0" i="1" u="none" strike="noStrike" dirty="0">
                <a:effectLst/>
                <a:latin typeface="Lato" panose="020F0502020204030203" pitchFamily="34" charset="0"/>
                <a:hlinkClick r:id="rId3"/>
              </a:rPr>
              <a:t>Flexible Muscle-Based Locomotion for Bipedal Creatures Geijtenbeek, T., van de Panne, M. &amp; Stappen, A.F. van der (2013)</a:t>
            </a:r>
            <a:endParaRPr lang="en-GB" b="0" i="0" dirty="0">
              <a:effectLst/>
              <a:latin typeface="-apple-system"/>
            </a:endParaRPr>
          </a:p>
          <a:p>
            <a:br>
              <a:rPr lang="en-GB" dirty="0"/>
            </a:br>
            <a:endParaRPr lang="en-US" dirty="0"/>
          </a:p>
        </p:txBody>
      </p:sp>
    </p:spTree>
    <p:extLst>
      <p:ext uri="{BB962C8B-B14F-4D97-AF65-F5344CB8AC3E}">
        <p14:creationId xmlns:p14="http://schemas.microsoft.com/office/powerpoint/2010/main" val="2463417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CDD90BF1-0743-E790-4CD9-F09074275056}"/>
              </a:ext>
            </a:extLst>
          </p:cNvPr>
          <p:cNvSpPr>
            <a:spLocks noGrp="1"/>
          </p:cNvSpPr>
          <p:nvPr>
            <p:ph sz="half" idx="1"/>
          </p:nvPr>
        </p:nvSpPr>
        <p:spPr/>
        <p:style>
          <a:lnRef idx="1">
            <a:schemeClr val="accent4"/>
          </a:lnRef>
          <a:fillRef idx="2">
            <a:schemeClr val="accent4"/>
          </a:fillRef>
          <a:effectRef idx="1">
            <a:schemeClr val="accent4"/>
          </a:effectRef>
          <a:fontRef idx="minor">
            <a:schemeClr val="dk1"/>
          </a:fontRef>
        </p:style>
        <p:txBody>
          <a:bodyPr>
            <a:normAutofit lnSpcReduction="10000"/>
          </a:bodyPr>
          <a:lstStyle/>
          <a:p>
            <a:pPr marL="0" indent="0">
              <a:buNone/>
            </a:pPr>
            <a:r>
              <a:rPr lang="en-US" dirty="0"/>
              <a:t>Pros</a:t>
            </a:r>
          </a:p>
          <a:p>
            <a:r>
              <a:rPr lang="en-US" dirty="0"/>
              <a:t>Easy to understand and applicable to many problems.</a:t>
            </a:r>
          </a:p>
          <a:p>
            <a:r>
              <a:rPr lang="en-US" dirty="0"/>
              <a:t>Requires only weak knowledge of the objective function</a:t>
            </a:r>
          </a:p>
          <a:p>
            <a:r>
              <a:rPr lang="en-US" dirty="0"/>
              <a:t>Can be applied to problems with both discrete and continuous components.</a:t>
            </a:r>
          </a:p>
          <a:p>
            <a:r>
              <a:rPr lang="en-US" dirty="0"/>
              <a:t>Some robustness against local minima, although hard to control.</a:t>
            </a:r>
          </a:p>
          <a:p>
            <a:r>
              <a:rPr lang="en-US" dirty="0"/>
              <a:t>Great flexibility in </a:t>
            </a:r>
            <a:r>
              <a:rPr lang="en-US" dirty="0" err="1"/>
              <a:t>parameterisation</a:t>
            </a:r>
            <a:r>
              <a:rPr lang="en-US" dirty="0"/>
              <a:t>: mutation schemes, crossover schemes, fitness functions, selection functions, etc.</a:t>
            </a:r>
          </a:p>
          <a:p>
            <a:endParaRPr lang="en-GB" dirty="0"/>
          </a:p>
        </p:txBody>
      </p:sp>
      <p:sp>
        <p:nvSpPr>
          <p:cNvPr id="5" name="Content Placeholder 4">
            <a:extLst>
              <a:ext uri="{FF2B5EF4-FFF2-40B4-BE49-F238E27FC236}">
                <a16:creationId xmlns:a16="http://schemas.microsoft.com/office/drawing/2014/main" id="{B66A40AC-A5BA-66E5-B360-D16759D29DED}"/>
              </a:ext>
            </a:extLst>
          </p:cNvPr>
          <p:cNvSpPr>
            <a:spLocks noGrp="1"/>
          </p:cNvSpPr>
          <p:nvPr>
            <p:ph sz="half" idx="2"/>
          </p:nvPr>
        </p:nvSpPr>
        <p:spPr/>
        <p:style>
          <a:lnRef idx="1">
            <a:schemeClr val="accent5"/>
          </a:lnRef>
          <a:fillRef idx="2">
            <a:schemeClr val="accent5"/>
          </a:fillRef>
          <a:effectRef idx="1">
            <a:schemeClr val="accent5"/>
          </a:effectRef>
          <a:fontRef idx="minor">
            <a:schemeClr val="dk1"/>
          </a:fontRef>
        </p:style>
        <p:txBody>
          <a:bodyPr>
            <a:normAutofit/>
          </a:bodyPr>
          <a:lstStyle/>
          <a:p>
            <a:pPr marL="0" indent="0">
              <a:buNone/>
            </a:pPr>
            <a:r>
              <a:rPr lang="en-US" dirty="0"/>
              <a:t>Cons</a:t>
            </a:r>
          </a:p>
          <a:p>
            <a:r>
              <a:rPr lang="en-US" dirty="0"/>
              <a:t>Many, many "hyperparameters" to tune which radically affect the performance of the </a:t>
            </a:r>
            <a:r>
              <a:rPr lang="en-US" dirty="0" err="1"/>
              <a:t>optimisation</a:t>
            </a:r>
            <a:r>
              <a:rPr lang="en-US" dirty="0"/>
              <a:t>. How should you choose them?</a:t>
            </a:r>
          </a:p>
          <a:p>
            <a:r>
              <a:rPr lang="en-US" dirty="0"/>
              <a:t>No guarantee of convergence; </a:t>
            </a:r>
            <a:r>
              <a:rPr lang="en-US" i="1" dirty="0"/>
              <a:t>ad hoc</a:t>
            </a:r>
            <a:r>
              <a:rPr lang="en-US" dirty="0"/>
              <a:t>.</a:t>
            </a:r>
          </a:p>
          <a:p>
            <a:r>
              <a:rPr lang="en-US" dirty="0"/>
              <a:t>(Very) slow compared to using stronger knowledge of the objective function.</a:t>
            </a:r>
          </a:p>
          <a:p>
            <a:r>
              <a:rPr lang="en-US" dirty="0"/>
              <a:t>Many evaluations of objective function are required: one per population member per iteration.</a:t>
            </a:r>
          </a:p>
          <a:p>
            <a:endParaRPr lang="en-GB" dirty="0"/>
          </a:p>
        </p:txBody>
      </p:sp>
      <p:sp>
        <p:nvSpPr>
          <p:cNvPr id="2" name="Title 1">
            <a:extLst>
              <a:ext uri="{FF2B5EF4-FFF2-40B4-BE49-F238E27FC236}">
                <a16:creationId xmlns:a16="http://schemas.microsoft.com/office/drawing/2014/main" id="{3206F2E6-B625-B3B4-2833-3100970AB454}"/>
              </a:ext>
            </a:extLst>
          </p:cNvPr>
          <p:cNvSpPr>
            <a:spLocks noGrp="1"/>
          </p:cNvSpPr>
          <p:nvPr>
            <p:ph type="title"/>
          </p:nvPr>
        </p:nvSpPr>
        <p:spPr/>
        <p:txBody>
          <a:bodyPr/>
          <a:lstStyle/>
          <a:p>
            <a:r>
              <a:rPr lang="en-GB" dirty="0"/>
              <a:t>Genetic Algorithms</a:t>
            </a:r>
          </a:p>
        </p:txBody>
      </p:sp>
    </p:spTree>
    <p:extLst>
      <p:ext uri="{BB962C8B-B14F-4D97-AF65-F5344CB8AC3E}">
        <p14:creationId xmlns:p14="http://schemas.microsoft.com/office/powerpoint/2010/main" val="133792574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10290F9-83E8-D5B9-FB38-156410610058}"/>
              </a:ext>
            </a:extLst>
          </p:cNvPr>
          <p:cNvSpPr>
            <a:spLocks noGrp="1"/>
          </p:cNvSpPr>
          <p:nvPr>
            <p:ph sz="half" idx="1"/>
          </p:nvPr>
        </p:nvSpPr>
        <p:spPr>
          <a:xfrm>
            <a:off x="838200" y="1608667"/>
            <a:ext cx="5181600" cy="4568296"/>
          </a:xfrm>
        </p:spPr>
        <p:txBody>
          <a:bodyPr>
            <a:normAutofit/>
          </a:bodyPr>
          <a:lstStyle/>
          <a:p>
            <a:pPr marL="0" indent="0">
              <a:buNone/>
            </a:pPr>
            <a:r>
              <a:rPr lang="en-US" b="1" dirty="0"/>
              <a:t>Ant colony </a:t>
            </a:r>
            <a:r>
              <a:rPr lang="en-US" b="1" dirty="0" err="1"/>
              <a:t>optimisation</a:t>
            </a:r>
            <a:r>
              <a:rPr lang="en-US" dirty="0"/>
              <a:t> combines memory and population heuristics. It uses the idea of </a:t>
            </a:r>
            <a:r>
              <a:rPr lang="en-US" b="1" dirty="0" err="1"/>
              <a:t>stigmergy</a:t>
            </a:r>
            <a:r>
              <a:rPr lang="en-US" dirty="0"/>
              <a:t> to </a:t>
            </a:r>
            <a:r>
              <a:rPr lang="en-US" dirty="0" err="1"/>
              <a:t>optimise</a:t>
            </a:r>
            <a:r>
              <a:rPr lang="en-US" dirty="0"/>
              <a:t> problems:</a:t>
            </a:r>
          </a:p>
          <a:p>
            <a:endParaRPr lang="en-US" dirty="0"/>
          </a:p>
          <a:p>
            <a:pPr marL="0" indent="0">
              <a:buNone/>
            </a:pPr>
            <a:r>
              <a:rPr lang="en-US" b="1" dirty="0" err="1"/>
              <a:t>stigmergy</a:t>
            </a:r>
            <a:r>
              <a:rPr lang="en-US" dirty="0"/>
              <a:t>: A mechanism of spontaneous, indirect coordination between agents or actions, where the trace left in the environment by an action stimulates the performance of a subsequent action. [wiktionary.org]</a:t>
            </a:r>
            <a:endParaRPr lang="en-GB" dirty="0"/>
          </a:p>
        </p:txBody>
      </p:sp>
      <p:pic>
        <p:nvPicPr>
          <p:cNvPr id="7" name="Picture Placeholder 6" descr="A close up of a bug&#10;&#10;AI-generated content may be incorrect.">
            <a:extLst>
              <a:ext uri="{FF2B5EF4-FFF2-40B4-BE49-F238E27FC236}">
                <a16:creationId xmlns:a16="http://schemas.microsoft.com/office/drawing/2014/main" id="{55A36BEB-9D75-58C4-ED8B-000B25D3AFFD}"/>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1755405"/>
            <a:ext cx="5181600" cy="4274820"/>
          </a:xfrm>
          <a:noFill/>
        </p:spPr>
      </p:pic>
      <p:sp>
        <p:nvSpPr>
          <p:cNvPr id="4" name="Title 3">
            <a:extLst>
              <a:ext uri="{FF2B5EF4-FFF2-40B4-BE49-F238E27FC236}">
                <a16:creationId xmlns:a16="http://schemas.microsoft.com/office/drawing/2014/main" id="{B4209F2C-CC0E-17CB-4F15-A6F79A40E953}"/>
              </a:ext>
            </a:extLst>
          </p:cNvPr>
          <p:cNvSpPr>
            <a:spLocks noGrp="1"/>
          </p:cNvSpPr>
          <p:nvPr>
            <p:ph type="title"/>
          </p:nvPr>
        </p:nvSpPr>
        <p:spPr>
          <a:xfrm>
            <a:off x="2549236" y="533614"/>
            <a:ext cx="9210963" cy="888786"/>
          </a:xfrm>
        </p:spPr>
        <p:txBody>
          <a:bodyPr anchor="t">
            <a:normAutofit/>
          </a:bodyPr>
          <a:lstStyle/>
          <a:p>
            <a:r>
              <a:rPr lang="en-GB" dirty="0" err="1"/>
              <a:t>Memory+Population</a:t>
            </a:r>
            <a:r>
              <a:rPr lang="en-GB" dirty="0"/>
              <a:t>: Ant Colony Optimisation</a:t>
            </a:r>
          </a:p>
        </p:txBody>
      </p:sp>
    </p:spTree>
    <p:extLst>
      <p:ext uri="{BB962C8B-B14F-4D97-AF65-F5344CB8AC3E}">
        <p14:creationId xmlns:p14="http://schemas.microsoft.com/office/powerpoint/2010/main" val="21122616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32CC3247-23A6-4817-5E31-5D644B44A2E8}"/>
                  </a:ext>
                </a:extLst>
              </p:cNvPr>
              <p:cNvSpPr>
                <a:spLocks noGrp="1"/>
              </p:cNvSpPr>
              <p:nvPr>
                <p:ph sz="half" idx="1"/>
              </p:nvPr>
            </p:nvSpPr>
            <p:spPr>
              <a:xfrm>
                <a:off x="838200" y="1608667"/>
                <a:ext cx="5181600" cy="4568296"/>
              </a:xfrm>
            </p:spPr>
            <p:txBody>
              <a:bodyPr>
                <a:normAutofit/>
              </a:bodyPr>
              <a:lstStyle/>
              <a:p>
                <a:r>
                  <a:rPr lang="en-GB" b="0" i="0" dirty="0">
                    <a:effectLst/>
                  </a:rPr>
                  <a:t>If the parameters are in a continuous space (typically </a:t>
                </a:r>
                <a14:m>
                  <m:oMath xmlns:m="http://schemas.openxmlformats.org/officeDocument/2006/math">
                    <m:sSup>
                      <m:sSupPr>
                        <m:ctrlPr>
                          <a:rPr lang="en-GB" b="0" i="1" smtClean="0">
                            <a:effectLst/>
                            <a:latin typeface="Cambria Math" panose="02040503050406030204" pitchFamily="18" charset="0"/>
                          </a:rPr>
                        </m:ctrlPr>
                      </m:sSupPr>
                      <m:e>
                        <m:r>
                          <a:rPr lang="en-GB" i="1">
                            <a:latin typeface="Cambria Math" panose="02040503050406030204" pitchFamily="18" charset="0"/>
                          </a:rPr>
                          <m:t>ℝ</m:t>
                        </m:r>
                      </m:e>
                      <m:sup>
                        <m:r>
                          <m:rPr>
                            <m:sty m:val="p"/>
                          </m:rPr>
                          <a:rPr lang="en-GB" i="1">
                            <a:latin typeface="Cambria Math" panose="02040503050406030204" pitchFamily="18" charset="0"/>
                          </a:rPr>
                          <m:t>n</m:t>
                        </m:r>
                      </m:sup>
                    </m:sSup>
                  </m:oMath>
                </a14:m>
                <a:r>
                  <a:rPr lang="en-GB" b="0" i="0" dirty="0">
                    <a:effectLst/>
                  </a:rPr>
                  <a:t>), the problem is one of </a:t>
                </a:r>
                <a:r>
                  <a:rPr lang="en-GB" b="1" i="0" dirty="0">
                    <a:effectLst/>
                  </a:rPr>
                  <a:t>continuous optimization</a:t>
                </a:r>
                <a:r>
                  <a:rPr lang="en-GB" b="0" i="0" dirty="0">
                    <a:effectLst/>
                  </a:rPr>
                  <a:t>; </a:t>
                </a:r>
              </a:p>
              <a:p>
                <a:r>
                  <a:rPr lang="en-GB" b="0" i="0" dirty="0">
                    <a:effectLst/>
                  </a:rPr>
                  <a:t>if the parameters are discrete, the problem is </a:t>
                </a:r>
                <a:r>
                  <a:rPr lang="en-GB" b="1" i="0" dirty="0">
                    <a:effectLst/>
                  </a:rPr>
                  <a:t>discrete optimization</a:t>
                </a:r>
                <a:r>
                  <a:rPr lang="en-GB" b="0" i="0" dirty="0">
                    <a:effectLst/>
                  </a:rPr>
                  <a:t>. </a:t>
                </a:r>
              </a:p>
              <a:p>
                <a:r>
                  <a:rPr lang="en-GB" b="0" i="0" dirty="0">
                    <a:effectLst/>
                  </a:rPr>
                  <a:t>Continuous optimisation is usually easier because we can exploit the concept of </a:t>
                </a:r>
                <a:r>
                  <a:rPr lang="en-GB" b="1" i="0" dirty="0">
                    <a:effectLst/>
                  </a:rPr>
                  <a:t>smoothness</a:t>
                </a:r>
                <a:r>
                  <a:rPr lang="en-GB" b="0" i="0" dirty="0">
                    <a:effectLst/>
                  </a:rPr>
                  <a:t> and </a:t>
                </a:r>
                <a:r>
                  <a:rPr lang="en-GB" b="1" i="0" dirty="0">
                    <a:effectLst/>
                  </a:rPr>
                  <a:t>continuity</a:t>
                </a:r>
                <a:r>
                  <a:rPr lang="en-GB" b="0" i="0" dirty="0">
                    <a:effectLst/>
                  </a:rPr>
                  <a:t>.</a:t>
                </a:r>
              </a:p>
            </p:txBody>
          </p:sp>
        </mc:Choice>
        <mc:Fallback>
          <p:sp>
            <p:nvSpPr>
              <p:cNvPr id="3" name="Content Placeholder 2">
                <a:extLst>
                  <a:ext uri="{FF2B5EF4-FFF2-40B4-BE49-F238E27FC236}">
                    <a16:creationId xmlns:a16="http://schemas.microsoft.com/office/drawing/2014/main" id="{32CC3247-23A6-4817-5E31-5D644B44A2E8}"/>
                  </a:ext>
                </a:extLst>
              </p:cNvPr>
              <p:cNvSpPr>
                <a:spLocks noGrp="1" noRot="1" noChangeAspect="1" noMove="1" noResize="1" noEditPoints="1" noAdjustHandles="1" noChangeArrowheads="1" noChangeShapeType="1" noTextEdit="1"/>
              </p:cNvSpPr>
              <p:nvPr>
                <p:ph sz="half" idx="1"/>
              </p:nvPr>
            </p:nvSpPr>
            <p:spPr>
              <a:xfrm>
                <a:off x="838200" y="1608667"/>
                <a:ext cx="5181600" cy="4568296"/>
              </a:xfrm>
              <a:blipFill>
                <a:blip r:embed="rId2"/>
                <a:stretch>
                  <a:fillRect l="-1647" t="-1736" r="-588"/>
                </a:stretch>
              </a:blipFill>
            </p:spPr>
            <p:txBody>
              <a:bodyPr/>
              <a:lstStyle/>
              <a:p>
                <a:r>
                  <a:rPr lang="en-GB">
                    <a:noFill/>
                  </a:rPr>
                  <a:t> </a:t>
                </a:r>
              </a:p>
            </p:txBody>
          </p:sp>
        </mc:Fallback>
      </mc:AlternateContent>
      <p:pic>
        <p:nvPicPr>
          <p:cNvPr id="2056" name="Picture 8" descr="Vintage Audio Stereo Gear Setup Copper Front Panel with Multiple Controls Including Display, Knobs, Buttons, Keys, Switches. Angled View Closeup. Multiple switches stock images, royalty-free photos and pictures">
            <a:extLst>
              <a:ext uri="{FF2B5EF4-FFF2-40B4-BE49-F238E27FC236}">
                <a16:creationId xmlns:a16="http://schemas.microsoft.com/office/drawing/2014/main" id="{9512D521-6BC1-AFF5-05A9-47A5837B9DB6}"/>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172200" y="2163456"/>
            <a:ext cx="5181600" cy="3458718"/>
          </a:xfrm>
          <a:prstGeom prst="rect">
            <a:avLst/>
          </a:prstGeom>
          <a:solidFill>
            <a:srgbClr val="FFFFFF"/>
          </a:solid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802A559A-DC93-0936-008C-F472ECFD86BB}"/>
              </a:ext>
            </a:extLst>
          </p:cNvPr>
          <p:cNvSpPr>
            <a:spLocks noGrp="1"/>
          </p:cNvSpPr>
          <p:nvPr>
            <p:ph type="title"/>
          </p:nvPr>
        </p:nvSpPr>
        <p:spPr>
          <a:xfrm>
            <a:off x="2549236" y="533614"/>
            <a:ext cx="9210963" cy="888786"/>
          </a:xfrm>
        </p:spPr>
        <p:txBody>
          <a:bodyPr anchor="t">
            <a:normAutofit/>
          </a:bodyPr>
          <a:lstStyle/>
          <a:p>
            <a:r>
              <a:rPr lang="en-US" dirty="0"/>
              <a:t>Discrete vs. continuous</a:t>
            </a:r>
            <a:br>
              <a:rPr lang="en-US" dirty="0"/>
            </a:br>
            <a:endParaRPr lang="en-US" dirty="0"/>
          </a:p>
        </p:txBody>
      </p:sp>
    </p:spTree>
    <p:extLst>
      <p:ext uri="{BB962C8B-B14F-4D97-AF65-F5344CB8AC3E}">
        <p14:creationId xmlns:p14="http://schemas.microsoft.com/office/powerpoint/2010/main" val="110343234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7893AE1-9BFB-A3DC-DAD6-6289C4292CEF}"/>
              </a:ext>
            </a:extLst>
          </p:cNvPr>
          <p:cNvSpPr>
            <a:spLocks noGrp="1"/>
          </p:cNvSpPr>
          <p:nvPr>
            <p:ph sz="half" idx="1"/>
          </p:nvPr>
        </p:nvSpPr>
        <p:spPr/>
        <p:txBody>
          <a:bodyPr>
            <a:normAutofit/>
          </a:bodyPr>
          <a:lstStyle/>
          <a:p>
            <a:pPr marL="0" indent="0">
              <a:buNone/>
            </a:pPr>
            <a:r>
              <a:rPr lang="en-US" dirty="0"/>
              <a:t>In terms of </a:t>
            </a:r>
            <a:r>
              <a:rPr lang="en-US" dirty="0" err="1"/>
              <a:t>optimisation</a:t>
            </a:r>
            <a:r>
              <a:rPr lang="en-US" dirty="0"/>
              <a:t> this means:</a:t>
            </a:r>
          </a:p>
          <a:p>
            <a:r>
              <a:rPr lang="en-US" dirty="0"/>
              <a:t>having a population of parameter sets ("ants")</a:t>
            </a:r>
          </a:p>
          <a:p>
            <a:r>
              <a:rPr lang="en-US" dirty="0"/>
              <a:t>having a memory of good paths through the space ("pheromones")</a:t>
            </a:r>
          </a:p>
          <a:p>
            <a:endParaRPr lang="en-US" dirty="0"/>
          </a:p>
          <a:p>
            <a:pPr marL="0" indent="0">
              <a:buNone/>
            </a:pPr>
            <a:r>
              <a:rPr lang="en-US" dirty="0"/>
              <a:t>ACO is particularly well suited to path-finding and route-finding algorithms, where the memory structure of the pheromone trail corresponds to the solution structure.</a:t>
            </a:r>
          </a:p>
        </p:txBody>
      </p:sp>
      <p:pic>
        <p:nvPicPr>
          <p:cNvPr id="6" name="Content Placeholder 5" descr="A colorful map of a line&#10;&#10;AI-generated content may be incorrect.">
            <a:extLst>
              <a:ext uri="{FF2B5EF4-FFF2-40B4-BE49-F238E27FC236}">
                <a16:creationId xmlns:a16="http://schemas.microsoft.com/office/drawing/2014/main" id="{9CAB452F-4BDB-3C2E-4BE4-A2124EB2447E}"/>
              </a:ext>
            </a:extLst>
          </p:cNvPr>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6478587" y="1608138"/>
            <a:ext cx="4568825" cy="4568825"/>
          </a:xfrm>
        </p:spPr>
      </p:pic>
      <p:sp>
        <p:nvSpPr>
          <p:cNvPr id="4" name="Title 3">
            <a:extLst>
              <a:ext uri="{FF2B5EF4-FFF2-40B4-BE49-F238E27FC236}">
                <a16:creationId xmlns:a16="http://schemas.microsoft.com/office/drawing/2014/main" id="{11F55CE2-AD5B-607C-71B0-2533B6C84625}"/>
              </a:ext>
            </a:extLst>
          </p:cNvPr>
          <p:cNvSpPr>
            <a:spLocks noGrp="1"/>
          </p:cNvSpPr>
          <p:nvPr>
            <p:ph type="title"/>
          </p:nvPr>
        </p:nvSpPr>
        <p:spPr/>
        <p:txBody>
          <a:bodyPr/>
          <a:lstStyle/>
          <a:p>
            <a:r>
              <a:rPr lang="en-GB" dirty="0"/>
              <a:t>Ant Colony Optimisation</a:t>
            </a:r>
          </a:p>
        </p:txBody>
      </p:sp>
    </p:spTree>
    <p:extLst>
      <p:ext uri="{BB962C8B-B14F-4D97-AF65-F5344CB8AC3E}">
        <p14:creationId xmlns:p14="http://schemas.microsoft.com/office/powerpoint/2010/main" val="13772669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17558A7-902E-FE53-F183-8A5CDA39B37B}"/>
              </a:ext>
            </a:extLst>
          </p:cNvPr>
          <p:cNvSpPr>
            <a:spLocks noGrp="1"/>
          </p:cNvSpPr>
          <p:nvPr>
            <p:ph sz="half" idx="1"/>
          </p:nvPr>
        </p:nvSpPr>
        <p:spPr>
          <a:xfrm>
            <a:off x="838200" y="1608667"/>
            <a:ext cx="5181600" cy="3265675"/>
          </a:xfrm>
        </p:spPr>
        <p:style>
          <a:lnRef idx="1">
            <a:schemeClr val="accent4"/>
          </a:lnRef>
          <a:fillRef idx="2">
            <a:schemeClr val="accent4"/>
          </a:fillRef>
          <a:effectRef idx="1">
            <a:schemeClr val="accent4"/>
          </a:effectRef>
          <a:fontRef idx="minor">
            <a:schemeClr val="dk1"/>
          </a:fontRef>
        </p:style>
        <p:txBody>
          <a:bodyPr/>
          <a:lstStyle/>
          <a:p>
            <a:pPr marL="0" indent="0">
              <a:buNone/>
            </a:pPr>
            <a:r>
              <a:rPr lang="en-US" b="1" dirty="0"/>
              <a:t>Pros</a:t>
            </a:r>
          </a:p>
          <a:p>
            <a:r>
              <a:rPr lang="en-US" dirty="0"/>
              <a:t>Can be very effective in spaces where good solutions are separated by large, narrow valleys.</a:t>
            </a:r>
          </a:p>
          <a:p>
            <a:r>
              <a:rPr lang="en-US" dirty="0"/>
              <a:t>Can use fewer evaluations of the objective function than genetic algorithm if pheromones are effective.</a:t>
            </a:r>
          </a:p>
          <a:p>
            <a:r>
              <a:rPr lang="en-US" dirty="0"/>
              <a:t>When it works, it really works.</a:t>
            </a:r>
          </a:p>
          <a:p>
            <a:endParaRPr lang="en-GB" dirty="0"/>
          </a:p>
        </p:txBody>
      </p:sp>
      <p:sp>
        <p:nvSpPr>
          <p:cNvPr id="3" name="Content Placeholder 2">
            <a:extLst>
              <a:ext uri="{FF2B5EF4-FFF2-40B4-BE49-F238E27FC236}">
                <a16:creationId xmlns:a16="http://schemas.microsoft.com/office/drawing/2014/main" id="{9486DD1C-9A4C-ABCA-259C-33A5F28EFC10}"/>
              </a:ext>
            </a:extLst>
          </p:cNvPr>
          <p:cNvSpPr>
            <a:spLocks noGrp="1"/>
          </p:cNvSpPr>
          <p:nvPr>
            <p:ph sz="half" idx="2"/>
          </p:nvPr>
        </p:nvSpPr>
        <p:spPr>
          <a:xfrm>
            <a:off x="6172200" y="1608667"/>
            <a:ext cx="5181600" cy="3265675"/>
          </a:xfrm>
        </p:spPr>
        <p:style>
          <a:lnRef idx="1">
            <a:schemeClr val="accent5"/>
          </a:lnRef>
          <a:fillRef idx="2">
            <a:schemeClr val="accent5"/>
          </a:fillRef>
          <a:effectRef idx="1">
            <a:schemeClr val="accent5"/>
          </a:effectRef>
          <a:fontRef idx="minor">
            <a:schemeClr val="dk1"/>
          </a:fontRef>
        </p:style>
        <p:txBody>
          <a:bodyPr/>
          <a:lstStyle/>
          <a:p>
            <a:pPr marL="0" indent="0">
              <a:buNone/>
            </a:pPr>
            <a:r>
              <a:rPr lang="en-US" b="1" dirty="0"/>
              <a:t>Cons</a:t>
            </a:r>
          </a:p>
          <a:p>
            <a:r>
              <a:rPr lang="en-US" dirty="0"/>
              <a:t>Moderately complex algorithm to implement.</a:t>
            </a:r>
          </a:p>
          <a:p>
            <a:r>
              <a:rPr lang="en-US" dirty="0"/>
              <a:t>No guarantee of convergence; </a:t>
            </a:r>
            <a:r>
              <a:rPr lang="en-US" i="1" dirty="0"/>
              <a:t>ad hoc</a:t>
            </a:r>
            <a:r>
              <a:rPr lang="en-US" dirty="0"/>
              <a:t>.</a:t>
            </a:r>
          </a:p>
          <a:p>
            <a:r>
              <a:rPr lang="en-US" dirty="0"/>
              <a:t>Even </a:t>
            </a:r>
            <a:r>
              <a:rPr lang="en-US" i="1" dirty="0"/>
              <a:t>more</a:t>
            </a:r>
            <a:r>
              <a:rPr lang="en-US" dirty="0"/>
              <a:t> hyperparameters than genetic algorithms.</a:t>
            </a:r>
          </a:p>
          <a:p>
            <a:r>
              <a:rPr lang="en-US" dirty="0"/>
              <a:t>People think you work with ants.</a:t>
            </a:r>
          </a:p>
          <a:p>
            <a:pPr marL="0" indent="0">
              <a:buNone/>
            </a:pPr>
            <a:endParaRPr lang="en-GB" dirty="0"/>
          </a:p>
        </p:txBody>
      </p:sp>
      <p:sp>
        <p:nvSpPr>
          <p:cNvPr id="4" name="Title 3">
            <a:extLst>
              <a:ext uri="{FF2B5EF4-FFF2-40B4-BE49-F238E27FC236}">
                <a16:creationId xmlns:a16="http://schemas.microsoft.com/office/drawing/2014/main" id="{9A00B05B-28B5-99E4-D53E-73B545A2849C}"/>
              </a:ext>
            </a:extLst>
          </p:cNvPr>
          <p:cNvSpPr>
            <a:spLocks noGrp="1"/>
          </p:cNvSpPr>
          <p:nvPr>
            <p:ph type="title"/>
          </p:nvPr>
        </p:nvSpPr>
        <p:spPr/>
        <p:txBody>
          <a:bodyPr/>
          <a:lstStyle/>
          <a:p>
            <a:r>
              <a:rPr lang="en-GB" dirty="0"/>
              <a:t>Ant Colony Optimisation</a:t>
            </a:r>
          </a:p>
        </p:txBody>
      </p:sp>
    </p:spTree>
    <p:extLst>
      <p:ext uri="{BB962C8B-B14F-4D97-AF65-F5344CB8AC3E}">
        <p14:creationId xmlns:p14="http://schemas.microsoft.com/office/powerpoint/2010/main" val="310429563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A13D2-4F37-6088-F40A-BE1A38083555}"/>
              </a:ext>
            </a:extLst>
          </p:cNvPr>
          <p:cNvSpPr>
            <a:spLocks noGrp="1"/>
          </p:cNvSpPr>
          <p:nvPr>
            <p:ph type="title"/>
          </p:nvPr>
        </p:nvSpPr>
        <p:spPr/>
        <p:txBody>
          <a:bodyPr>
            <a:normAutofit fontScale="90000"/>
          </a:bodyPr>
          <a:lstStyle/>
          <a:p>
            <a:r>
              <a:rPr lang="en-GB" b="1" i="0" dirty="0">
                <a:effectLst/>
                <a:latin typeface="-apple-system"/>
              </a:rPr>
              <a:t>Quality of optimisation</a:t>
            </a:r>
            <a:br>
              <a:rPr lang="en-GB" b="1" i="0" dirty="0">
                <a:effectLst/>
                <a:latin typeface="-apple-system"/>
              </a:rPr>
            </a:br>
            <a:br>
              <a:rPr lang="en-GB" dirty="0"/>
            </a:br>
            <a:endParaRPr lang="en-US" dirty="0"/>
          </a:p>
        </p:txBody>
      </p:sp>
      <p:sp>
        <p:nvSpPr>
          <p:cNvPr id="3" name="Content Placeholder 2">
            <a:extLst>
              <a:ext uri="{FF2B5EF4-FFF2-40B4-BE49-F238E27FC236}">
                <a16:creationId xmlns:a16="http://schemas.microsoft.com/office/drawing/2014/main" id="{15A4C0C8-C452-1B45-420A-501CDD68FFFA}"/>
              </a:ext>
            </a:extLst>
          </p:cNvPr>
          <p:cNvSpPr>
            <a:spLocks noGrp="1"/>
          </p:cNvSpPr>
          <p:nvPr>
            <p:ph sz="quarter" idx="13"/>
          </p:nvPr>
        </p:nvSpPr>
        <p:spPr/>
        <p:txBody>
          <a:bodyPr>
            <a:normAutofit/>
          </a:bodyPr>
          <a:lstStyle/>
          <a:p>
            <a:pPr marL="0" indent="0" algn="l">
              <a:buNone/>
            </a:pPr>
            <a:r>
              <a:rPr lang="en-GB" b="1" i="0" dirty="0">
                <a:effectLst/>
                <a:latin typeface="-apple-system"/>
              </a:rPr>
              <a:t>Convergence</a:t>
            </a:r>
          </a:p>
          <a:p>
            <a:pPr algn="l"/>
            <a:r>
              <a:rPr lang="en-GB" b="0" i="0" dirty="0">
                <a:effectLst/>
                <a:latin typeface="-apple-system"/>
              </a:rPr>
              <a:t>An optimisation algorithm is said to </a:t>
            </a:r>
            <a:r>
              <a:rPr lang="en-GB" b="1" i="0" dirty="0">
                <a:effectLst/>
                <a:latin typeface="-apple-system"/>
              </a:rPr>
              <a:t>converge</a:t>
            </a:r>
            <a:r>
              <a:rPr lang="en-GB" b="0" i="0" dirty="0">
                <a:effectLst/>
                <a:latin typeface="-apple-system"/>
              </a:rPr>
              <a:t> to a </a:t>
            </a:r>
            <a:r>
              <a:rPr lang="en-GB" b="1" i="0" dirty="0">
                <a:effectLst/>
                <a:latin typeface="-apple-system"/>
              </a:rPr>
              <a:t>solution</a:t>
            </a:r>
            <a:r>
              <a:rPr lang="en-GB" b="0" i="0" dirty="0">
                <a:effectLst/>
                <a:latin typeface="-apple-system"/>
              </a:rPr>
              <a:t>. </a:t>
            </a:r>
          </a:p>
          <a:p>
            <a:pPr algn="l"/>
            <a:r>
              <a:rPr lang="en-GB" b="0" i="0" dirty="0">
                <a:effectLst/>
                <a:latin typeface="-apple-system"/>
              </a:rPr>
              <a:t>In convex optimisation, this means that the </a:t>
            </a:r>
            <a:r>
              <a:rPr lang="en-GB" b="1" i="0" dirty="0">
                <a:effectLst/>
                <a:latin typeface="-apple-system"/>
              </a:rPr>
              <a:t>global minimum</a:t>
            </a:r>
            <a:r>
              <a:rPr lang="en-GB" b="0" i="0" dirty="0">
                <a:effectLst/>
                <a:latin typeface="-apple-system"/>
              </a:rPr>
              <a:t> has been found and the problem is solved. In non-convex optimisation, this means a </a:t>
            </a:r>
            <a:r>
              <a:rPr lang="en-GB" b="1" i="0" dirty="0">
                <a:effectLst/>
                <a:latin typeface="-apple-system"/>
              </a:rPr>
              <a:t>local minimum</a:t>
            </a:r>
            <a:r>
              <a:rPr lang="en-GB" b="0" i="0" dirty="0">
                <a:effectLst/>
                <a:latin typeface="-apple-system"/>
              </a:rPr>
              <a:t> has been found from which the algorithm cannot escape.</a:t>
            </a:r>
          </a:p>
          <a:p>
            <a:pPr marL="0" indent="0" algn="l">
              <a:buNone/>
            </a:pPr>
            <a:r>
              <a:rPr lang="en-GB" b="1" i="0" dirty="0">
                <a:effectLst/>
                <a:latin typeface="-apple-system"/>
              </a:rPr>
              <a:t>Guarantees of convergence</a:t>
            </a:r>
          </a:p>
          <a:p>
            <a:pPr algn="l"/>
            <a:r>
              <a:rPr lang="en-GB" b="0" i="0" dirty="0">
                <a:effectLst/>
                <a:latin typeface="-apple-system"/>
              </a:rPr>
              <a:t>Some optimisation algorithms are guaranteed to converge if a solution exists; while others (like most heuristic optimisation algorithms) are not guaranteed to converge even if the problem has a solution. </a:t>
            </a:r>
          </a:p>
          <a:p>
            <a:pPr algn="l"/>
            <a:r>
              <a:rPr lang="en-GB" b="0" i="0" dirty="0">
                <a:effectLst/>
                <a:latin typeface="-apple-system"/>
              </a:rPr>
              <a:t>For example, a random search might wander the space of possibilities forever, never finding the specific configuration that minimises (or even reduces) the loss.</a:t>
            </a:r>
          </a:p>
          <a:p>
            <a:pPr marL="0" indent="0">
              <a:buNone/>
            </a:pPr>
            <a:endParaRPr lang="en-US" dirty="0"/>
          </a:p>
        </p:txBody>
      </p:sp>
    </p:spTree>
    <p:extLst>
      <p:ext uri="{BB962C8B-B14F-4D97-AF65-F5344CB8AC3E}">
        <p14:creationId xmlns:p14="http://schemas.microsoft.com/office/powerpoint/2010/main" val="115568658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0498B5-F3B5-10FE-3559-6CD295B9DBC8}"/>
              </a:ext>
            </a:extLst>
          </p:cNvPr>
          <p:cNvSpPr>
            <a:spLocks noGrp="1"/>
          </p:cNvSpPr>
          <p:nvPr>
            <p:ph type="title"/>
          </p:nvPr>
        </p:nvSpPr>
        <p:spPr/>
        <p:txBody>
          <a:bodyPr>
            <a:normAutofit/>
          </a:bodyPr>
          <a:lstStyle/>
          <a:p>
            <a:r>
              <a:rPr lang="en-GB" b="1" i="0" dirty="0">
                <a:effectLst/>
                <a:latin typeface="-apple-system"/>
              </a:rPr>
              <a:t>Use the right algorithm</a:t>
            </a:r>
            <a:br>
              <a:rPr lang="en-GB" b="1" i="0" dirty="0">
                <a:effectLst/>
                <a:latin typeface="-apple-system"/>
              </a:rPr>
            </a:br>
            <a:endParaRPr lang="en-US" dirty="0"/>
          </a:p>
        </p:txBody>
      </p:sp>
      <p:sp>
        <p:nvSpPr>
          <p:cNvPr id="3" name="Content Placeholder 2">
            <a:extLst>
              <a:ext uri="{FF2B5EF4-FFF2-40B4-BE49-F238E27FC236}">
                <a16:creationId xmlns:a16="http://schemas.microsoft.com/office/drawing/2014/main" id="{19F7F86C-CDBD-C820-A4F9-571056172904}"/>
              </a:ext>
            </a:extLst>
          </p:cNvPr>
          <p:cNvSpPr>
            <a:spLocks noGrp="1"/>
          </p:cNvSpPr>
          <p:nvPr>
            <p:ph sz="quarter" idx="13"/>
          </p:nvPr>
        </p:nvSpPr>
        <p:spPr>
          <a:xfrm>
            <a:off x="2131142" y="1627188"/>
            <a:ext cx="9629058" cy="4606925"/>
          </a:xfrm>
        </p:spPr>
        <p:txBody>
          <a:bodyPr/>
          <a:lstStyle/>
          <a:p>
            <a:pPr marL="457200" indent="-457200" algn="l">
              <a:buFont typeface="+mj-lt"/>
              <a:buAutoNum type="arabicPeriod"/>
            </a:pPr>
            <a:r>
              <a:rPr lang="en-GB" b="0" i="0" dirty="0">
                <a:effectLst/>
                <a:latin typeface="-apple-system"/>
              </a:rPr>
              <a:t>If you know the problem is </a:t>
            </a:r>
            <a:r>
              <a:rPr lang="en-GB" b="1" i="0" dirty="0">
                <a:effectLst/>
                <a:latin typeface="-apple-system"/>
              </a:rPr>
              <a:t>least-squares</a:t>
            </a:r>
            <a:r>
              <a:rPr lang="en-GB" b="0" i="0" dirty="0">
                <a:effectLst/>
                <a:latin typeface="-apple-system"/>
              </a:rPr>
              <a:t> use a specialised least-squares solver. You might be able to solve directly, for example with the pseudo-inverse.</a:t>
            </a:r>
          </a:p>
          <a:p>
            <a:pPr marL="457200" indent="-457200" algn="l">
              <a:buFont typeface="+mj-lt"/>
              <a:buAutoNum type="arabicPeriod"/>
            </a:pPr>
            <a:r>
              <a:rPr lang="en-GB" b="0" i="0" dirty="0">
                <a:effectLst/>
                <a:latin typeface="-apple-system"/>
              </a:rPr>
              <a:t>If you know the problem is </a:t>
            </a:r>
            <a:r>
              <a:rPr lang="en-GB" b="1" i="0" dirty="0">
                <a:effectLst/>
                <a:latin typeface="-apple-system"/>
              </a:rPr>
              <a:t>convex</a:t>
            </a:r>
            <a:r>
              <a:rPr lang="en-GB" b="0" i="0" dirty="0">
                <a:effectLst/>
                <a:latin typeface="-apple-system"/>
              </a:rPr>
              <a:t>, use a convex solver. This is radically more efficient than any other choice if its applicable.</a:t>
            </a:r>
          </a:p>
          <a:p>
            <a:pPr marL="457200" indent="-457200" algn="l">
              <a:buFont typeface="+mj-lt"/>
              <a:buAutoNum type="arabicPeriod"/>
            </a:pPr>
            <a:r>
              <a:rPr lang="en-GB" b="0" i="0" dirty="0">
                <a:solidFill>
                  <a:schemeClr val="accent6">
                    <a:lumMod val="60000"/>
                    <a:lumOff val="40000"/>
                  </a:schemeClr>
                </a:solidFill>
                <a:effectLst/>
                <a:latin typeface="-apple-system"/>
              </a:rPr>
              <a:t>If you know the derivatives of the objective function, or can compute them using automatic differentiation, use a </a:t>
            </a:r>
            <a:r>
              <a:rPr lang="en-GB" b="1" i="0" dirty="0">
                <a:solidFill>
                  <a:schemeClr val="accent6">
                    <a:lumMod val="60000"/>
                    <a:lumOff val="40000"/>
                  </a:schemeClr>
                </a:solidFill>
                <a:effectLst/>
                <a:latin typeface="-apple-system"/>
              </a:rPr>
              <a:t>first-order</a:t>
            </a:r>
            <a:r>
              <a:rPr lang="en-GB" b="0" i="0" dirty="0">
                <a:solidFill>
                  <a:schemeClr val="accent6">
                    <a:lumMod val="60000"/>
                    <a:lumOff val="40000"/>
                  </a:schemeClr>
                </a:solidFill>
                <a:effectLst/>
                <a:latin typeface="-apple-system"/>
              </a:rPr>
              <a:t> method (or second order, if you can) – </a:t>
            </a:r>
            <a:r>
              <a:rPr lang="en-GB" i="1" dirty="0">
                <a:solidFill>
                  <a:schemeClr val="accent6">
                    <a:lumMod val="60000"/>
                    <a:lumOff val="40000"/>
                  </a:schemeClr>
                </a:solidFill>
                <a:latin typeface="-apple-system"/>
              </a:rPr>
              <a:t>n</a:t>
            </a:r>
            <a:r>
              <a:rPr lang="en-GB" b="0" i="1" dirty="0">
                <a:solidFill>
                  <a:schemeClr val="accent6">
                    <a:lumMod val="60000"/>
                    <a:lumOff val="40000"/>
                  </a:schemeClr>
                </a:solidFill>
                <a:effectLst/>
                <a:latin typeface="-apple-system"/>
              </a:rPr>
              <a:t>ext week’s topic!</a:t>
            </a:r>
          </a:p>
          <a:p>
            <a:pPr marL="457200" indent="-457200" algn="l">
              <a:buFont typeface="+mj-lt"/>
              <a:buAutoNum type="arabicPeriod"/>
            </a:pPr>
            <a:r>
              <a:rPr lang="en-GB" b="0" i="0" dirty="0">
                <a:effectLst/>
                <a:latin typeface="-apple-system"/>
              </a:rPr>
              <a:t>If you don't know any of these things, use a general-purpose </a:t>
            </a:r>
            <a:r>
              <a:rPr lang="en-GB" b="1" i="0" dirty="0">
                <a:effectLst/>
                <a:latin typeface="-apple-system"/>
              </a:rPr>
              <a:t>zeroth-order</a:t>
            </a:r>
            <a:r>
              <a:rPr lang="en-GB" b="0" i="0" dirty="0">
                <a:effectLst/>
                <a:latin typeface="-apple-system"/>
              </a:rPr>
              <a:t> solver like </a:t>
            </a:r>
            <a:r>
              <a:rPr lang="en-GB" b="1" i="0" dirty="0">
                <a:effectLst/>
                <a:latin typeface="-apple-system"/>
              </a:rPr>
              <a:t>simulated annealing</a:t>
            </a:r>
            <a:r>
              <a:rPr lang="en-GB" b="0" i="0" dirty="0">
                <a:effectLst/>
                <a:latin typeface="-apple-system"/>
              </a:rPr>
              <a:t> or a </a:t>
            </a:r>
            <a:r>
              <a:rPr lang="en-GB" b="1" i="0" dirty="0">
                <a:effectLst/>
                <a:latin typeface="-apple-system"/>
              </a:rPr>
              <a:t>genetic algorithm</a:t>
            </a:r>
            <a:r>
              <a:rPr lang="en-GB" b="0" i="0" dirty="0">
                <a:effectLst/>
                <a:latin typeface="-apple-system"/>
              </a:rPr>
              <a:t>.</a:t>
            </a:r>
            <a:br>
              <a:rPr lang="en-GB" dirty="0"/>
            </a:br>
            <a:endParaRPr lang="en-US" dirty="0"/>
          </a:p>
        </p:txBody>
      </p:sp>
      <p:sp>
        <p:nvSpPr>
          <p:cNvPr id="4" name="TextBox 3">
            <a:extLst>
              <a:ext uri="{FF2B5EF4-FFF2-40B4-BE49-F238E27FC236}">
                <a16:creationId xmlns:a16="http://schemas.microsoft.com/office/drawing/2014/main" id="{1E3D3B73-7107-9312-9A25-378ECF08C8F8}"/>
              </a:ext>
            </a:extLst>
          </p:cNvPr>
          <p:cNvSpPr txBox="1"/>
          <p:nvPr/>
        </p:nvSpPr>
        <p:spPr>
          <a:xfrm>
            <a:off x="6854562" y="6490177"/>
            <a:ext cx="184731" cy="369332"/>
          </a:xfrm>
          <a:prstGeom prst="rect">
            <a:avLst/>
          </a:prstGeom>
          <a:noFill/>
        </p:spPr>
        <p:txBody>
          <a:bodyPr wrap="none" rtlCol="0">
            <a:spAutoFit/>
          </a:bodyPr>
          <a:lstStyle/>
          <a:p>
            <a:endParaRPr lang="en-US" dirty="0"/>
          </a:p>
        </p:txBody>
      </p:sp>
      <p:sp>
        <p:nvSpPr>
          <p:cNvPr id="6" name="TextBox 5">
            <a:extLst>
              <a:ext uri="{FF2B5EF4-FFF2-40B4-BE49-F238E27FC236}">
                <a16:creationId xmlns:a16="http://schemas.microsoft.com/office/drawing/2014/main" id="{7FE7E4DE-C46E-EC00-3971-5259270D29E3}"/>
              </a:ext>
            </a:extLst>
          </p:cNvPr>
          <p:cNvSpPr txBox="1"/>
          <p:nvPr/>
        </p:nvSpPr>
        <p:spPr>
          <a:xfrm>
            <a:off x="55306" y="1755058"/>
            <a:ext cx="1356852" cy="369332"/>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r>
              <a:rPr lang="en-GB" b="1" dirty="0"/>
              <a:t>Best case</a:t>
            </a:r>
          </a:p>
        </p:txBody>
      </p:sp>
      <p:sp>
        <p:nvSpPr>
          <p:cNvPr id="7" name="TextBox 6">
            <a:extLst>
              <a:ext uri="{FF2B5EF4-FFF2-40B4-BE49-F238E27FC236}">
                <a16:creationId xmlns:a16="http://schemas.microsoft.com/office/drawing/2014/main" id="{579E1019-1981-48E9-3690-8AD1E0E4FE1A}"/>
              </a:ext>
            </a:extLst>
          </p:cNvPr>
          <p:cNvSpPr txBox="1"/>
          <p:nvPr/>
        </p:nvSpPr>
        <p:spPr>
          <a:xfrm>
            <a:off x="55306" y="4871884"/>
            <a:ext cx="1356852"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r>
              <a:rPr lang="en-GB" b="1" dirty="0"/>
              <a:t>Worst case</a:t>
            </a:r>
          </a:p>
        </p:txBody>
      </p:sp>
      <p:sp>
        <p:nvSpPr>
          <p:cNvPr id="5" name="Arrow: Down 4">
            <a:extLst>
              <a:ext uri="{FF2B5EF4-FFF2-40B4-BE49-F238E27FC236}">
                <a16:creationId xmlns:a16="http://schemas.microsoft.com/office/drawing/2014/main" id="{911F49D4-ED93-F533-7753-C69D3C0EBBED}"/>
              </a:ext>
            </a:extLst>
          </p:cNvPr>
          <p:cNvSpPr/>
          <p:nvPr/>
        </p:nvSpPr>
        <p:spPr>
          <a:xfrm>
            <a:off x="1342103" y="1755058"/>
            <a:ext cx="789039" cy="3392129"/>
          </a:xfrm>
          <a:prstGeom prst="downArrow">
            <a:avLst/>
          </a:prstGeom>
          <a:gradFill>
            <a:gsLst>
              <a:gs pos="0">
                <a:schemeClr val="accent4"/>
              </a:gs>
              <a:gs pos="50000">
                <a:schemeClr val="bg1">
                  <a:lumMod val="90000"/>
                </a:schemeClr>
              </a:gs>
              <a:gs pos="100000">
                <a:schemeClr val="accent3"/>
              </a:gs>
            </a:gsLst>
          </a:gra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en-GB"/>
          </a:p>
        </p:txBody>
      </p:sp>
    </p:spTree>
    <p:extLst>
      <p:ext uri="{BB962C8B-B14F-4D97-AF65-F5344CB8AC3E}">
        <p14:creationId xmlns:p14="http://schemas.microsoft.com/office/powerpoint/2010/main" val="316841625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he University at sunset">
            <a:extLst>
              <a:ext uri="{FF2B5EF4-FFF2-40B4-BE49-F238E27FC236}">
                <a16:creationId xmlns:a16="http://schemas.microsoft.com/office/drawing/2014/main" id="{11FDCD37-95D4-D94F-8143-5384ADC6A6CB}"/>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7175F20C-468E-F742-9149-B8A5FEBC2911}"/>
              </a:ext>
            </a:extLst>
          </p:cNvPr>
          <p:cNvSpPr>
            <a:spLocks noGrp="1"/>
          </p:cNvSpPr>
          <p:nvPr>
            <p:ph type="title" idx="4294967295"/>
          </p:nvPr>
        </p:nvSpPr>
        <p:spPr>
          <a:xfrm>
            <a:off x="645885" y="1889351"/>
            <a:ext cx="6484379" cy="1931535"/>
          </a:xfrm>
        </p:spPr>
        <p:txBody>
          <a:bodyPr>
            <a:noAutofit/>
          </a:bodyPr>
          <a:lstStyle/>
          <a:p>
            <a:pPr algn="l"/>
            <a:r>
              <a:rPr lang="en-US" altLang="zh-CN" dirty="0">
                <a:solidFill>
                  <a:schemeClr val="bg1"/>
                </a:solidFill>
              </a:rPr>
              <a:t>Thank</a:t>
            </a:r>
            <a:r>
              <a:rPr lang="zh-CN" altLang="en-US" dirty="0">
                <a:solidFill>
                  <a:schemeClr val="bg1"/>
                </a:solidFill>
              </a:rPr>
              <a:t> </a:t>
            </a:r>
            <a:r>
              <a:rPr lang="en-US" altLang="zh-CN" dirty="0">
                <a:solidFill>
                  <a:schemeClr val="bg1"/>
                </a:solidFill>
              </a:rPr>
              <a:t>you</a:t>
            </a:r>
            <a:r>
              <a:rPr lang="zh-CN" altLang="en-US" dirty="0">
                <a:solidFill>
                  <a:schemeClr val="bg1"/>
                </a:solidFill>
              </a:rPr>
              <a:t> </a:t>
            </a:r>
            <a:r>
              <a:rPr lang="en-US" altLang="zh-CN" dirty="0">
                <a:solidFill>
                  <a:schemeClr val="bg1"/>
                </a:solidFill>
              </a:rPr>
              <a:t>for</a:t>
            </a:r>
            <a:r>
              <a:rPr lang="zh-CN" altLang="en-US" dirty="0">
                <a:solidFill>
                  <a:schemeClr val="bg1"/>
                </a:solidFill>
              </a:rPr>
              <a:t> </a:t>
            </a:r>
            <a:r>
              <a:rPr lang="en-US" altLang="zh-CN" dirty="0">
                <a:solidFill>
                  <a:schemeClr val="bg1"/>
                </a:solidFill>
              </a:rPr>
              <a:t>you</a:t>
            </a:r>
            <a:r>
              <a:rPr lang="zh-CN" altLang="en-US" dirty="0">
                <a:solidFill>
                  <a:schemeClr val="bg1"/>
                </a:solidFill>
              </a:rPr>
              <a:t> </a:t>
            </a:r>
            <a:r>
              <a:rPr lang="en-US" altLang="zh-CN" dirty="0">
                <a:solidFill>
                  <a:schemeClr val="bg1"/>
                </a:solidFill>
              </a:rPr>
              <a:t>attention!</a:t>
            </a:r>
            <a:br>
              <a:rPr lang="en-US" altLang="zh-CN" dirty="0">
                <a:solidFill>
                  <a:schemeClr val="bg1"/>
                </a:solidFill>
              </a:rPr>
            </a:br>
            <a:br>
              <a:rPr lang="en-US" altLang="zh-CN" dirty="0">
                <a:solidFill>
                  <a:schemeClr val="bg1"/>
                </a:solidFill>
              </a:rPr>
            </a:br>
            <a:r>
              <a:rPr lang="en-US" altLang="zh-CN" dirty="0">
                <a:solidFill>
                  <a:schemeClr val="bg1"/>
                </a:solidFill>
              </a:rPr>
              <a:t>Contact:</a:t>
            </a:r>
            <a:r>
              <a:rPr lang="zh-CN" altLang="en-US" dirty="0">
                <a:solidFill>
                  <a:schemeClr val="bg1"/>
                </a:solidFill>
              </a:rPr>
              <a:t> </a:t>
            </a:r>
            <a:r>
              <a:rPr lang="en-US" altLang="zh-CN" dirty="0">
                <a:solidFill>
                  <a:schemeClr val="bg1"/>
                </a:solidFill>
              </a:rPr>
              <a:t>Nicolas.Pugeault@Glasgow.ac.uk</a:t>
            </a:r>
            <a:endParaRPr lang="en-US" dirty="0">
              <a:solidFill>
                <a:schemeClr val="bg1"/>
              </a:solidFill>
            </a:endParaRPr>
          </a:p>
        </p:txBody>
      </p:sp>
    </p:spTree>
    <p:extLst>
      <p:ext uri="{BB962C8B-B14F-4D97-AF65-F5344CB8AC3E}">
        <p14:creationId xmlns:p14="http://schemas.microsoft.com/office/powerpoint/2010/main" val="5784966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0DA889-4E5D-BB33-7F83-D0EA6E607B8A}"/>
              </a:ext>
            </a:extLst>
          </p:cNvPr>
          <p:cNvSpPr>
            <a:spLocks noGrp="1"/>
          </p:cNvSpPr>
          <p:nvPr>
            <p:ph type="title"/>
          </p:nvPr>
        </p:nvSpPr>
        <p:spPr>
          <a:xfrm>
            <a:off x="2549236" y="533614"/>
            <a:ext cx="9210963" cy="888786"/>
          </a:xfrm>
        </p:spPr>
        <p:txBody>
          <a:bodyPr anchor="t">
            <a:normAutofit/>
          </a:bodyPr>
          <a:lstStyle/>
          <a:p>
            <a:r>
              <a:rPr lang="en-US" dirty="0"/>
              <a:t>Evaluating the objective function</a:t>
            </a:r>
            <a:br>
              <a:rPr lang="en-US" dirty="0"/>
            </a:br>
            <a:endParaRPr lang="en-US" dirty="0"/>
          </a:p>
        </p:txBody>
      </p:sp>
      <p:pic>
        <p:nvPicPr>
          <p:cNvPr id="1028" name="Picture 4">
            <a:extLst>
              <a:ext uri="{FF2B5EF4-FFF2-40B4-BE49-F238E27FC236}">
                <a16:creationId xmlns:a16="http://schemas.microsoft.com/office/drawing/2014/main" id="{EB901511-7384-A5E7-37D4-AE839F9D9C06}"/>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 y="1797664"/>
            <a:ext cx="2452283" cy="4379076"/>
          </a:xfrm>
          <a:prstGeom prst="rect">
            <a:avLst/>
          </a:prstGeom>
          <a:solidFill>
            <a:srgbClr val="FFFFFF"/>
          </a:solid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4E2C9EB1-384E-C69C-01AE-6C469E467E38}"/>
              </a:ext>
            </a:extLst>
          </p:cNvPr>
          <p:cNvSpPr>
            <a:spLocks noGrp="1"/>
          </p:cNvSpPr>
          <p:nvPr>
            <p:ph type="body" sz="quarter" idx="14"/>
          </p:nvPr>
        </p:nvSpPr>
        <p:spPr>
          <a:xfrm>
            <a:off x="2549235" y="1705343"/>
            <a:ext cx="9210963" cy="4526124"/>
          </a:xfrm>
        </p:spPr>
        <p:txBody>
          <a:bodyPr>
            <a:normAutofit/>
          </a:bodyPr>
          <a:lstStyle/>
          <a:p>
            <a:pPr marL="0" indent="0">
              <a:buNone/>
            </a:pPr>
            <a:r>
              <a:rPr lang="en-GB" sz="2200" b="0" i="0">
                <a:effectLst/>
              </a:rPr>
              <a:t>It may be </a:t>
            </a:r>
            <a:r>
              <a:rPr lang="en-GB" sz="2200" b="1" i="0">
                <a:effectLst/>
              </a:rPr>
              <a:t>expensive</a:t>
            </a:r>
            <a:r>
              <a:rPr lang="en-GB" sz="2200" b="0" i="0">
                <a:effectLst/>
              </a:rPr>
              <a:t> to evaluate the objective function. For example:</a:t>
            </a:r>
          </a:p>
          <a:p>
            <a:pPr>
              <a:buFont typeface="Arial" panose="020B0604020202020204" pitchFamily="34" charset="0"/>
              <a:buChar char="•"/>
            </a:pPr>
            <a:r>
              <a:rPr lang="en-GB" sz="2200" b="0" i="0">
                <a:effectLst/>
              </a:rPr>
              <a:t>the computation might take a long time (invert a 10000x10000 matrix);</a:t>
            </a:r>
          </a:p>
          <a:p>
            <a:pPr>
              <a:buFont typeface="Arial" panose="020B0604020202020204" pitchFamily="34" charset="0"/>
              <a:buChar char="•"/>
            </a:pPr>
            <a:r>
              <a:rPr lang="en-GB" sz="2200" b="0" i="0">
                <a:effectLst/>
              </a:rPr>
              <a:t>or it might require a real-world experiment to be performed (do the users like the new app layout?);</a:t>
            </a:r>
          </a:p>
          <a:p>
            <a:pPr>
              <a:buFont typeface="Arial" panose="020B0604020202020204" pitchFamily="34" charset="0"/>
              <a:buChar char="•"/>
            </a:pPr>
            <a:r>
              <a:rPr lang="en-GB" sz="2200" b="0" i="0">
                <a:effectLst/>
              </a:rPr>
              <a:t>or it might be dangerous (which wire on the bomb should I cut next?);</a:t>
            </a:r>
          </a:p>
          <a:p>
            <a:pPr>
              <a:buFont typeface="Arial" panose="020B0604020202020204" pitchFamily="34" charset="0"/>
              <a:buChar char="•"/>
            </a:pPr>
            <a:r>
              <a:rPr lang="en-GB" sz="2200" b="0" i="0">
                <a:effectLst/>
              </a:rPr>
              <a:t>or it might require data that must be bought and paid for (literally expensive).</a:t>
            </a:r>
          </a:p>
          <a:p>
            <a:pPr>
              <a:buFont typeface="Arial" panose="020B0604020202020204" pitchFamily="34" charset="0"/>
              <a:buChar char="•"/>
            </a:pPr>
            <a:r>
              <a:rPr lang="en-GB" sz="2200" b="0" i="0">
                <a:effectLst/>
              </a:rPr>
              <a:t>mathematical </a:t>
            </a:r>
            <a:r>
              <a:rPr lang="en-GB" sz="2200" b="1" i="0">
                <a:effectLst/>
              </a:rPr>
              <a:t>structure</a:t>
            </a:r>
            <a:r>
              <a:rPr lang="en-GB" sz="2200" b="0" i="0">
                <a:effectLst/>
              </a:rPr>
              <a:t> </a:t>
            </a:r>
            <a:r>
              <a:rPr lang="en-US" altLang="zh-CN" sz="2200" b="0" i="0">
                <a:effectLst/>
              </a:rPr>
              <a:t>might</a:t>
            </a:r>
            <a:r>
              <a:rPr lang="en-GB" sz="2200" b="0" i="0">
                <a:effectLst/>
              </a:rPr>
              <a:t> help guide the search</a:t>
            </a:r>
            <a:r>
              <a:rPr lang="zh-CN" altLang="en-US" sz="2200" b="0" i="0">
                <a:effectLst/>
              </a:rPr>
              <a:t> </a:t>
            </a:r>
            <a:r>
              <a:rPr lang="en-US" altLang="zh-CN" sz="2200" b="0" i="0">
                <a:effectLst/>
              </a:rPr>
              <a:t>(analytic</a:t>
            </a:r>
            <a:r>
              <a:rPr lang="zh-CN" altLang="en-US" sz="2200" b="0" i="0">
                <a:effectLst/>
              </a:rPr>
              <a:t> </a:t>
            </a:r>
            <a:r>
              <a:rPr lang="en-US" altLang="zh-CN" sz="2200" b="0" i="0">
                <a:effectLst/>
              </a:rPr>
              <a:t>solution)</a:t>
            </a:r>
            <a:endParaRPr lang="en-GB" sz="2200" b="0" i="0">
              <a:effectLst/>
            </a:endParaRPr>
          </a:p>
          <a:p>
            <a:pPr marL="0" indent="0">
              <a:buNone/>
            </a:pPr>
            <a:br>
              <a:rPr lang="en-GB" sz="2200"/>
            </a:br>
            <a:endParaRPr lang="en-US" sz="2200"/>
          </a:p>
        </p:txBody>
      </p:sp>
    </p:spTree>
    <p:extLst>
      <p:ext uri="{BB962C8B-B14F-4D97-AF65-F5344CB8AC3E}">
        <p14:creationId xmlns:p14="http://schemas.microsoft.com/office/powerpoint/2010/main" val="33021035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2CC507-A252-C3D1-EF61-6041AF559BFA}"/>
              </a:ext>
            </a:extLst>
          </p:cNvPr>
          <p:cNvSpPr>
            <a:spLocks noGrp="1"/>
          </p:cNvSpPr>
          <p:nvPr>
            <p:ph type="title"/>
          </p:nvPr>
        </p:nvSpPr>
        <p:spPr/>
        <p:txBody>
          <a:bodyPr/>
          <a:lstStyle/>
          <a:p>
            <a:r>
              <a:rPr lang="en-US" altLang="zh-CN" dirty="0"/>
              <a:t>C</a:t>
            </a:r>
            <a:r>
              <a:rPr lang="en-US" dirty="0"/>
              <a:t>onstraints</a:t>
            </a:r>
          </a:p>
        </p:txBody>
      </p:sp>
      <p:sp>
        <p:nvSpPr>
          <p:cNvPr id="3" name="Content Placeholder 2">
            <a:extLst>
              <a:ext uri="{FF2B5EF4-FFF2-40B4-BE49-F238E27FC236}">
                <a16:creationId xmlns:a16="http://schemas.microsoft.com/office/drawing/2014/main" id="{0FC535AC-F89A-A8D9-45CD-ECB48584A199}"/>
              </a:ext>
            </a:extLst>
          </p:cNvPr>
          <p:cNvSpPr>
            <a:spLocks noGrp="1"/>
          </p:cNvSpPr>
          <p:nvPr>
            <p:ph sz="quarter" idx="13"/>
          </p:nvPr>
        </p:nvSpPr>
        <p:spPr>
          <a:xfrm>
            <a:off x="285750" y="1627188"/>
            <a:ext cx="6792686" cy="4606925"/>
          </a:xfrm>
        </p:spPr>
        <p:txBody>
          <a:bodyPr/>
          <a:lstStyle/>
          <a:p>
            <a:r>
              <a:rPr lang="en-GB" b="1" i="0" dirty="0">
                <a:effectLst/>
                <a:latin typeface="-apple-system"/>
              </a:rPr>
              <a:t>constraints</a:t>
            </a:r>
            <a:r>
              <a:rPr lang="en-GB" b="0" i="0" dirty="0">
                <a:effectLst/>
                <a:latin typeface="-apple-system"/>
              </a:rPr>
              <a:t>: the limitations on the parameters. This defines a region of the parameter space that is feasible, the </a:t>
            </a:r>
            <a:r>
              <a:rPr lang="en-GB" b="1" i="0" dirty="0">
                <a:effectLst/>
                <a:latin typeface="-apple-system"/>
              </a:rPr>
              <a:t>feasible set</a:t>
            </a:r>
            <a:r>
              <a:rPr lang="en-GB" b="0" i="0" dirty="0">
                <a:effectLst/>
                <a:latin typeface="-apple-system"/>
              </a:rPr>
              <a:t> or </a:t>
            </a:r>
            <a:r>
              <a:rPr lang="en-GB" b="1" i="0" dirty="0">
                <a:effectLst/>
                <a:latin typeface="-apple-system"/>
              </a:rPr>
              <a:t>feasible region</a:t>
            </a:r>
            <a:r>
              <a:rPr lang="en-GB" b="0" i="0" dirty="0">
                <a:effectLst/>
                <a:latin typeface="-apple-system"/>
              </a:rPr>
              <a:t>.</a:t>
            </a:r>
          </a:p>
          <a:p>
            <a:r>
              <a:rPr lang="en-GB" b="0" i="0" dirty="0">
                <a:effectLst/>
                <a:latin typeface="-apple-system"/>
              </a:rPr>
              <a:t>For example, the synthesizer has knobs with a fixed physical range, say 0-10; it isn't possible to turn them up to 11. </a:t>
            </a:r>
          </a:p>
          <a:p>
            <a:r>
              <a:rPr lang="en-GB" b="0" i="0" dirty="0">
                <a:effectLst/>
                <a:latin typeface="-apple-system"/>
              </a:rPr>
              <a:t>Most optimisation problems have constraints of some kind;</a:t>
            </a:r>
            <a:endParaRPr lang="en-US" dirty="0"/>
          </a:p>
        </p:txBody>
      </p:sp>
      <p:pic>
        <p:nvPicPr>
          <p:cNvPr id="5" name="Picture 4">
            <a:extLst>
              <a:ext uri="{FF2B5EF4-FFF2-40B4-BE49-F238E27FC236}">
                <a16:creationId xmlns:a16="http://schemas.microsoft.com/office/drawing/2014/main" id="{69243360-7400-4D97-DD77-62B0FFCD9DD5}"/>
              </a:ext>
            </a:extLst>
          </p:cNvPr>
          <p:cNvPicPr>
            <a:picLocks noChangeAspect="1"/>
          </p:cNvPicPr>
          <p:nvPr/>
        </p:nvPicPr>
        <p:blipFill>
          <a:blip r:embed="rId2"/>
          <a:stretch>
            <a:fillRect/>
          </a:stretch>
        </p:blipFill>
        <p:spPr>
          <a:xfrm>
            <a:off x="7785063" y="439278"/>
            <a:ext cx="4121187" cy="2890982"/>
          </a:xfrm>
          <a:prstGeom prst="rect">
            <a:avLst/>
          </a:prstGeom>
        </p:spPr>
      </p:pic>
      <p:pic>
        <p:nvPicPr>
          <p:cNvPr id="1026" name="Picture 2">
            <a:extLst>
              <a:ext uri="{FF2B5EF4-FFF2-40B4-BE49-F238E27FC236}">
                <a16:creationId xmlns:a16="http://schemas.microsoft.com/office/drawing/2014/main" id="{BC5E18B6-ED4B-1EA7-E82A-63F7781C74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31899" y="4112988"/>
            <a:ext cx="3619500" cy="1943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7148948"/>
      </p:ext>
    </p:extLst>
  </p:cSld>
  <p:clrMapOvr>
    <a:masterClrMapping/>
  </p:clrMapOvr>
</p:sld>
</file>

<file path=ppt/theme/theme1.xml><?xml version="1.0" encoding="utf-8"?>
<a:theme xmlns:a="http://schemas.openxmlformats.org/drawingml/2006/main" name="Office Theme">
  <a:themeElements>
    <a:clrScheme name="UofG colours">
      <a:dk1>
        <a:srgbClr val="003865"/>
      </a:dk1>
      <a:lt1>
        <a:srgbClr val="FFFFFE"/>
      </a:lt1>
      <a:dk2>
        <a:srgbClr val="000000"/>
      </a:dk2>
      <a:lt2>
        <a:srgbClr val="7D2238"/>
      </a:lt2>
      <a:accent1>
        <a:srgbClr val="0075B0"/>
      </a:accent1>
      <a:accent2>
        <a:srgbClr val="5B4D93"/>
      </a:accent2>
      <a:accent3>
        <a:srgbClr val="CF1C20"/>
      </a:accent3>
      <a:accent4>
        <a:srgbClr val="00833C"/>
      </a:accent4>
      <a:accent5>
        <a:srgbClr val="BE4D00"/>
      </a:accent5>
      <a:accent6>
        <a:srgbClr val="951271"/>
      </a:accent6>
      <a:hlink>
        <a:srgbClr val="584B3D"/>
      </a:hlink>
      <a:folHlink>
        <a:srgbClr val="0068A9"/>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A61AF5F2-503D-2641-86A1-09AD8919EA9C}" vid="{A816E7D6-9491-074F-A4D5-6596497DAC1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7924</TotalTime>
  <Words>5608</Words>
  <Application>Microsoft Office PowerPoint</Application>
  <PresentationFormat>Widescreen</PresentationFormat>
  <Paragraphs>536</Paragraphs>
  <Slides>74</Slides>
  <Notes>17</Notes>
  <HiddenSlides>1</HiddenSlides>
  <MMClips>2</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74</vt:i4>
      </vt:variant>
    </vt:vector>
  </HeadingPairs>
  <TitlesOfParts>
    <vt:vector size="89" baseType="lpstr">
      <vt:lpstr>-apple-system</vt:lpstr>
      <vt:lpstr>Arial</vt:lpstr>
      <vt:lpstr>Calibri</vt:lpstr>
      <vt:lpstr>Cambria Math</vt:lpstr>
      <vt:lpstr>Heebo</vt:lpstr>
      <vt:lpstr>Helvetica Neue</vt:lpstr>
      <vt:lpstr>Lato</vt:lpstr>
      <vt:lpstr>MJXc-TeX-ams-R</vt:lpstr>
      <vt:lpstr>MJXc-TeX-main-B</vt:lpstr>
      <vt:lpstr>MJXc-TeX-main-R</vt:lpstr>
      <vt:lpstr>MJXc-TeX-math-I</vt:lpstr>
      <vt:lpstr>Roboto</vt:lpstr>
      <vt:lpstr>var(--jp-cell-prompt-font-family)</vt:lpstr>
      <vt:lpstr>var(--jp-content-font-family)</vt:lpstr>
      <vt:lpstr>Office Theme</vt:lpstr>
      <vt:lpstr>Introduction to Data Science and Systems</vt:lpstr>
      <vt:lpstr>What is optimisation?</vt:lpstr>
      <vt:lpstr>What is optimisation?</vt:lpstr>
      <vt:lpstr>Example: Deep Neural Networks</vt:lpstr>
      <vt:lpstr>Intended Learning Outcomes</vt:lpstr>
      <vt:lpstr>Key components of an optimisation problem</vt:lpstr>
      <vt:lpstr>Discrete vs. continuous </vt:lpstr>
      <vt:lpstr>Evaluating the objective function </vt:lpstr>
      <vt:lpstr>Constraints</vt:lpstr>
      <vt:lpstr>Constraints</vt:lpstr>
      <vt:lpstr>Focus: continuous optimisation in real vector spaces</vt:lpstr>
      <vt:lpstr>Special case: Minimising differences  </vt:lpstr>
      <vt:lpstr>Special case: Approximation problems</vt:lpstr>
      <vt:lpstr>Example 1 - A simple optimisation problem</vt:lpstr>
      <vt:lpstr>Example 1 - Analytic solution</vt:lpstr>
      <vt:lpstr>Example 2 - Throwing a stone</vt:lpstr>
      <vt:lpstr>Example 3 - Geometric median  </vt:lpstr>
      <vt:lpstr>Example 3 - Geometric median</vt:lpstr>
      <vt:lpstr>Nelder-Mead Method</vt:lpstr>
      <vt:lpstr>Example 3 - Geometric median</vt:lpstr>
      <vt:lpstr>Example 3 - Geometric median</vt:lpstr>
      <vt:lpstr>Geometric median: an example of optimisation in R2 </vt:lpstr>
      <vt:lpstr>Properties of optimisation</vt:lpstr>
      <vt:lpstr>Properties of the objective function: Continuity</vt:lpstr>
      <vt:lpstr>Continuity </vt:lpstr>
      <vt:lpstr>Properties of the objective function: Local and global minima </vt:lpstr>
      <vt:lpstr>Properties of the objective function: Saddle points </vt:lpstr>
      <vt:lpstr>Properties of the objective function: Convexity </vt:lpstr>
      <vt:lpstr>Properties of the objective function: Convexity </vt:lpstr>
      <vt:lpstr>Convexity</vt:lpstr>
      <vt:lpstr>Convexity</vt:lpstr>
      <vt:lpstr>Convexity</vt:lpstr>
      <vt:lpstr>Properties of the Convex functions </vt:lpstr>
      <vt:lpstr>Convex optimisation  </vt:lpstr>
      <vt:lpstr>Example: Linear Least Squares  </vt:lpstr>
      <vt:lpstr>Direct convex optimisation: least squares  </vt:lpstr>
      <vt:lpstr>Example - normal equations methods  </vt:lpstr>
      <vt:lpstr>Example - normal equations methods  </vt:lpstr>
      <vt:lpstr>Application: Line fitting  </vt:lpstr>
      <vt:lpstr>Application: Line fitting  </vt:lpstr>
      <vt:lpstr>Application: Line fitting  </vt:lpstr>
      <vt:lpstr>Properties of optimisation</vt:lpstr>
      <vt:lpstr>Constrained optimisation </vt:lpstr>
      <vt:lpstr>Constrained optimisation </vt:lpstr>
      <vt:lpstr>Constrained optimisation </vt:lpstr>
      <vt:lpstr>Common constraint types </vt:lpstr>
      <vt:lpstr>Common constraint types </vt:lpstr>
      <vt:lpstr>Common constraint types </vt:lpstr>
      <vt:lpstr>Constraints and penalties</vt:lpstr>
      <vt:lpstr>Hard constraints </vt:lpstr>
      <vt:lpstr>Soft constraints</vt:lpstr>
      <vt:lpstr>Relaxation of objective functions</vt:lpstr>
      <vt:lpstr>Non-convex loss: Iterative optimisation </vt:lpstr>
      <vt:lpstr>Iterative optimisation - grid search </vt:lpstr>
      <vt:lpstr>Iterative optimisation - grid search </vt:lpstr>
      <vt:lpstr>Iterative optimisation - grid search </vt:lpstr>
      <vt:lpstr>Iterative optimisation - Simple stochastic: random search </vt:lpstr>
      <vt:lpstr>Iterative optimisation - Simple stochastic: random search </vt:lpstr>
      <vt:lpstr>Meta-heuristics</vt:lpstr>
      <vt:lpstr>Using locality - Hill climbing </vt:lpstr>
      <vt:lpstr>Using locality - Hill climbing</vt:lpstr>
      <vt:lpstr>Locality + Temperature: Simulated annealing</vt:lpstr>
      <vt:lpstr>Locality + Temperature: Simulated annealing</vt:lpstr>
      <vt:lpstr>Population - Genetic Algorithms </vt:lpstr>
      <vt:lpstr>Genetic Algorithms </vt:lpstr>
      <vt:lpstr>Genetic Algorithms - crossover </vt:lpstr>
      <vt:lpstr>Genetic algorithm</vt:lpstr>
      <vt:lpstr>Genetic Algorithms</vt:lpstr>
      <vt:lpstr>Memory+Population: Ant Colony Optimisation</vt:lpstr>
      <vt:lpstr>Ant Colony Optimisation</vt:lpstr>
      <vt:lpstr>Ant Colony Optimisation</vt:lpstr>
      <vt:lpstr>Quality of optimisation  </vt:lpstr>
      <vt:lpstr>Use the right algorithm </vt:lpstr>
      <vt:lpstr>Thank you for you attention!  Contact: Nicolas.Pugeault@Glasgow.ac.uk</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
  <cp:keywords/>
  <dc:description/>
  <cp:lastModifiedBy>Nicolas Pugeault</cp:lastModifiedBy>
  <cp:revision>1048</cp:revision>
  <cp:lastPrinted>2024-10-16T14:48:31Z</cp:lastPrinted>
  <dcterms:created xsi:type="dcterms:W3CDTF">2021-01-06T14:22:07Z</dcterms:created>
  <dcterms:modified xsi:type="dcterms:W3CDTF">2025-10-23T14:04:54Z</dcterms:modified>
  <cp:category/>
</cp:coreProperties>
</file>